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9"/>
  </p:notesMasterIdLst>
  <p:sldIdLst>
    <p:sldId id="256" r:id="rId2"/>
    <p:sldId id="291" r:id="rId3"/>
    <p:sldId id="258" r:id="rId4"/>
    <p:sldId id="278" r:id="rId5"/>
    <p:sldId id="257" r:id="rId6"/>
    <p:sldId id="285" r:id="rId7"/>
    <p:sldId id="292" r:id="rId8"/>
    <p:sldId id="279" r:id="rId9"/>
    <p:sldId id="289" r:id="rId10"/>
    <p:sldId id="293" r:id="rId11"/>
    <p:sldId id="286" r:id="rId12"/>
    <p:sldId id="287" r:id="rId13"/>
    <p:sldId id="288" r:id="rId14"/>
    <p:sldId id="300" r:id="rId15"/>
    <p:sldId id="301" r:id="rId16"/>
    <p:sldId id="297" r:id="rId17"/>
    <p:sldId id="298" r:id="rId18"/>
    <p:sldId id="299" r:id="rId19"/>
    <p:sldId id="302" r:id="rId20"/>
    <p:sldId id="303" r:id="rId21"/>
    <p:sldId id="294" r:id="rId22"/>
    <p:sldId id="295" r:id="rId23"/>
    <p:sldId id="296" r:id="rId24"/>
    <p:sldId id="304" r:id="rId25"/>
    <p:sldId id="305" r:id="rId26"/>
    <p:sldId id="273" r:id="rId27"/>
    <p:sldId id="306" r:id="rId28"/>
  </p:sldIdLst>
  <p:sldSz cx="9144000" cy="6858000" type="screen4x3"/>
  <p:notesSz cx="6858000" cy="91074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8" autoAdjust="0"/>
    <p:restoredTop sz="94700" autoAdjust="0"/>
  </p:normalViewPr>
  <p:slideViewPr>
    <p:cSldViewPr>
      <p:cViewPr varScale="1">
        <p:scale>
          <a:sx n="80" d="100"/>
          <a:sy n="80" d="100"/>
        </p:scale>
        <p:origin x="-90" y="-1002"/>
      </p:cViewPr>
      <p:guideLst>
        <p:guide orient="horz" pos="2160"/>
        <p:guide pos="2880"/>
      </p:guideLst>
    </p:cSldViewPr>
  </p:slideViewPr>
  <p:outlineViewPr>
    <p:cViewPr>
      <p:scale>
        <a:sx n="33" d="100"/>
        <a:sy n="33" d="100"/>
      </p:scale>
      <p:origin x="0" y="4026"/>
    </p:cViewPr>
  </p:outlineViewPr>
  <p:notesTextViewPr>
    <p:cViewPr>
      <p:scale>
        <a:sx n="100" d="100"/>
        <a:sy n="100" d="100"/>
      </p:scale>
      <p:origin x="0" y="0"/>
    </p:cViewPr>
  </p:notesTextViewPr>
  <p:sorterViewPr>
    <p:cViewPr>
      <p:scale>
        <a:sx n="88" d="100"/>
        <a:sy n="88" d="100"/>
      </p:scale>
      <p:origin x="0" y="348"/>
    </p:cViewPr>
  </p:sorterViewPr>
  <p:notesViewPr>
    <p:cSldViewPr>
      <p:cViewPr varScale="1">
        <p:scale>
          <a:sx n="99" d="100"/>
          <a:sy n="99" d="100"/>
        </p:scale>
        <p:origin x="-1152" y="-108"/>
      </p:cViewPr>
      <p:guideLst>
        <p:guide orient="horz" pos="2869"/>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2BB42C-85B7-4C29-AC8C-310732FCA1A6}" type="doc">
      <dgm:prSet loTypeId="urn:microsoft.com/office/officeart/2005/8/layout/venn1" loCatId="relationship" qsTypeId="urn:microsoft.com/office/officeart/2005/8/quickstyle/simple1" qsCatId="simple" csTypeId="urn:microsoft.com/office/officeart/2005/8/colors/accent1_2" csCatId="accent1" phldr="1"/>
      <dgm:spPr/>
    </dgm:pt>
    <dgm:pt modelId="{7BB88CE6-F2B7-4E7D-942B-6D89801ED64F}">
      <dgm:prSet phldrT="[Text]" custT="1"/>
      <dgm:spPr>
        <a:solidFill>
          <a:srgbClr val="FFFF00">
            <a:alpha val="20000"/>
          </a:srgbClr>
        </a:solidFill>
      </dgm:spPr>
      <dgm:t>
        <a:bodyPr/>
        <a:lstStyle/>
        <a:p>
          <a:r>
            <a:rPr lang="en-US" sz="3600" dirty="0" smtClean="0"/>
            <a:t>Skeptics</a:t>
          </a:r>
          <a:endParaRPr lang="en-US" sz="2500" dirty="0"/>
        </a:p>
      </dgm:t>
    </dgm:pt>
    <dgm:pt modelId="{A4B59367-6AAA-4F50-8443-519137EB40C6}" type="parTrans" cxnId="{D3A97FAE-392F-4760-9937-9515B27B2B14}">
      <dgm:prSet/>
      <dgm:spPr/>
      <dgm:t>
        <a:bodyPr/>
        <a:lstStyle/>
        <a:p>
          <a:endParaRPr lang="en-US"/>
        </a:p>
      </dgm:t>
    </dgm:pt>
    <dgm:pt modelId="{CC78501F-C83A-4657-84E2-6BD899C9DAD5}" type="sibTrans" cxnId="{D3A97FAE-392F-4760-9937-9515B27B2B14}">
      <dgm:prSet/>
      <dgm:spPr/>
      <dgm:t>
        <a:bodyPr/>
        <a:lstStyle/>
        <a:p>
          <a:endParaRPr lang="en-US"/>
        </a:p>
      </dgm:t>
    </dgm:pt>
    <dgm:pt modelId="{7E682846-AB68-4910-988A-29F862EAED5F}">
      <dgm:prSet phldrT="[Text]"/>
      <dgm:spPr>
        <a:solidFill>
          <a:srgbClr val="0070C0">
            <a:alpha val="14000"/>
          </a:srgbClr>
        </a:solidFill>
      </dgm:spPr>
      <dgm:t>
        <a:bodyPr/>
        <a:lstStyle/>
        <a:p>
          <a:r>
            <a:rPr lang="en-US" dirty="0" smtClean="0"/>
            <a:t>Humanists</a:t>
          </a:r>
          <a:endParaRPr lang="en-US" dirty="0"/>
        </a:p>
      </dgm:t>
    </dgm:pt>
    <dgm:pt modelId="{98D021D3-7DCD-484B-A6B3-CF9EE41C109E}" type="parTrans" cxnId="{25D20450-05EB-4937-AE83-E37CA1E77CC9}">
      <dgm:prSet/>
      <dgm:spPr/>
      <dgm:t>
        <a:bodyPr/>
        <a:lstStyle/>
        <a:p>
          <a:endParaRPr lang="en-US"/>
        </a:p>
      </dgm:t>
    </dgm:pt>
    <dgm:pt modelId="{B5A3C4CE-9A66-4E3A-B163-7C34EDBCF2AF}" type="sibTrans" cxnId="{25D20450-05EB-4937-AE83-E37CA1E77CC9}">
      <dgm:prSet/>
      <dgm:spPr/>
      <dgm:t>
        <a:bodyPr/>
        <a:lstStyle/>
        <a:p>
          <a:endParaRPr lang="en-US"/>
        </a:p>
      </dgm:t>
    </dgm:pt>
    <dgm:pt modelId="{D35A2E6B-704F-4224-B2FC-DFC7DD297FF5}">
      <dgm:prSet phldrT="[Text]"/>
      <dgm:spPr>
        <a:solidFill>
          <a:srgbClr val="FF0000">
            <a:alpha val="10000"/>
          </a:srgbClr>
        </a:solidFill>
      </dgm:spPr>
      <dgm:t>
        <a:bodyPr/>
        <a:lstStyle/>
        <a:p>
          <a:r>
            <a:rPr lang="en-US" dirty="0" smtClean="0"/>
            <a:t>Atheists</a:t>
          </a:r>
          <a:endParaRPr lang="en-US" dirty="0"/>
        </a:p>
      </dgm:t>
    </dgm:pt>
    <dgm:pt modelId="{731E1B6E-2F53-40CE-B70A-D2B4A75E1EBB}" type="parTrans" cxnId="{B3A0ED4A-02CE-4616-A8CE-A12320F20626}">
      <dgm:prSet/>
      <dgm:spPr/>
      <dgm:t>
        <a:bodyPr/>
        <a:lstStyle/>
        <a:p>
          <a:endParaRPr lang="en-US"/>
        </a:p>
      </dgm:t>
    </dgm:pt>
    <dgm:pt modelId="{9A0036D8-3F09-478C-8825-DAB9FFD8CFEE}" type="sibTrans" cxnId="{B3A0ED4A-02CE-4616-A8CE-A12320F20626}">
      <dgm:prSet/>
      <dgm:spPr/>
      <dgm:t>
        <a:bodyPr/>
        <a:lstStyle/>
        <a:p>
          <a:endParaRPr lang="en-US"/>
        </a:p>
      </dgm:t>
    </dgm:pt>
    <dgm:pt modelId="{CFDF31A2-A5A6-46BF-A35C-E7698DE4457E}" type="pres">
      <dgm:prSet presAssocID="{A52BB42C-85B7-4C29-AC8C-310732FCA1A6}" presName="compositeShape" presStyleCnt="0">
        <dgm:presLayoutVars>
          <dgm:chMax val="7"/>
          <dgm:dir/>
          <dgm:resizeHandles val="exact"/>
        </dgm:presLayoutVars>
      </dgm:prSet>
      <dgm:spPr/>
    </dgm:pt>
    <dgm:pt modelId="{A79AFCBA-6523-4A6B-B5F6-3BFCBD677B97}" type="pres">
      <dgm:prSet presAssocID="{7BB88CE6-F2B7-4E7D-942B-6D89801ED64F}" presName="circ1" presStyleLbl="vennNode1" presStyleIdx="0" presStyleCnt="3" custScaleX="137500" custScaleY="119792" custLinFactNeighborX="325" custLinFactNeighborY="115"/>
      <dgm:spPr/>
      <dgm:t>
        <a:bodyPr/>
        <a:lstStyle/>
        <a:p>
          <a:endParaRPr lang="en-US"/>
        </a:p>
      </dgm:t>
    </dgm:pt>
    <dgm:pt modelId="{9A66CAC3-E0C8-45F6-8ECC-608FC74EBC51}" type="pres">
      <dgm:prSet presAssocID="{7BB88CE6-F2B7-4E7D-942B-6D89801ED64F}" presName="circ1Tx" presStyleLbl="revTx" presStyleIdx="0" presStyleCnt="0">
        <dgm:presLayoutVars>
          <dgm:chMax val="0"/>
          <dgm:chPref val="0"/>
          <dgm:bulletEnabled val="1"/>
        </dgm:presLayoutVars>
      </dgm:prSet>
      <dgm:spPr/>
      <dgm:t>
        <a:bodyPr/>
        <a:lstStyle/>
        <a:p>
          <a:endParaRPr lang="en-US"/>
        </a:p>
      </dgm:t>
    </dgm:pt>
    <dgm:pt modelId="{3B2F85D2-95F6-417D-8750-9F5B396E49C2}" type="pres">
      <dgm:prSet presAssocID="{7E682846-AB68-4910-988A-29F862EAED5F}" presName="circ2" presStyleLbl="vennNode1" presStyleIdx="1" presStyleCnt="3" custLinFactNeighborX="0" custLinFactNeighborY="-1649"/>
      <dgm:spPr/>
      <dgm:t>
        <a:bodyPr/>
        <a:lstStyle/>
        <a:p>
          <a:endParaRPr lang="en-US"/>
        </a:p>
      </dgm:t>
    </dgm:pt>
    <dgm:pt modelId="{3010B8DB-D31D-4CED-A715-72649DFBB1E4}" type="pres">
      <dgm:prSet presAssocID="{7E682846-AB68-4910-988A-29F862EAED5F}" presName="circ2Tx" presStyleLbl="revTx" presStyleIdx="0" presStyleCnt="0">
        <dgm:presLayoutVars>
          <dgm:chMax val="0"/>
          <dgm:chPref val="0"/>
          <dgm:bulletEnabled val="1"/>
        </dgm:presLayoutVars>
      </dgm:prSet>
      <dgm:spPr/>
      <dgm:t>
        <a:bodyPr/>
        <a:lstStyle/>
        <a:p>
          <a:endParaRPr lang="en-US"/>
        </a:p>
      </dgm:t>
    </dgm:pt>
    <dgm:pt modelId="{D909EF71-326D-4D0E-A82C-CD097886F9C7}" type="pres">
      <dgm:prSet presAssocID="{D35A2E6B-704F-4224-B2FC-DFC7DD297FF5}" presName="circ3" presStyleLbl="vennNode1" presStyleIdx="2" presStyleCnt="3"/>
      <dgm:spPr/>
      <dgm:t>
        <a:bodyPr/>
        <a:lstStyle/>
        <a:p>
          <a:endParaRPr lang="en-US"/>
        </a:p>
      </dgm:t>
    </dgm:pt>
    <dgm:pt modelId="{512B6D20-E62D-4502-9DA1-6BECA80C5919}" type="pres">
      <dgm:prSet presAssocID="{D35A2E6B-704F-4224-B2FC-DFC7DD297FF5}" presName="circ3Tx" presStyleLbl="revTx" presStyleIdx="0" presStyleCnt="0">
        <dgm:presLayoutVars>
          <dgm:chMax val="0"/>
          <dgm:chPref val="0"/>
          <dgm:bulletEnabled val="1"/>
        </dgm:presLayoutVars>
      </dgm:prSet>
      <dgm:spPr/>
      <dgm:t>
        <a:bodyPr/>
        <a:lstStyle/>
        <a:p>
          <a:endParaRPr lang="en-US"/>
        </a:p>
      </dgm:t>
    </dgm:pt>
  </dgm:ptLst>
  <dgm:cxnLst>
    <dgm:cxn modelId="{AC206A9F-0F55-4874-96A3-3AFD97500DFD}" type="presOf" srcId="{D35A2E6B-704F-4224-B2FC-DFC7DD297FF5}" destId="{D909EF71-326D-4D0E-A82C-CD097886F9C7}" srcOrd="0" destOrd="0" presId="urn:microsoft.com/office/officeart/2005/8/layout/venn1"/>
    <dgm:cxn modelId="{4E572A47-5101-44DF-BC1F-A7BBC515FCC0}" type="presOf" srcId="{A52BB42C-85B7-4C29-AC8C-310732FCA1A6}" destId="{CFDF31A2-A5A6-46BF-A35C-E7698DE4457E}" srcOrd="0" destOrd="0" presId="urn:microsoft.com/office/officeart/2005/8/layout/venn1"/>
    <dgm:cxn modelId="{83E4D978-C3DC-4646-A870-2397E7198704}" type="presOf" srcId="{7E682846-AB68-4910-988A-29F862EAED5F}" destId="{3010B8DB-D31D-4CED-A715-72649DFBB1E4}" srcOrd="1" destOrd="0" presId="urn:microsoft.com/office/officeart/2005/8/layout/venn1"/>
    <dgm:cxn modelId="{25D20450-05EB-4937-AE83-E37CA1E77CC9}" srcId="{A52BB42C-85B7-4C29-AC8C-310732FCA1A6}" destId="{7E682846-AB68-4910-988A-29F862EAED5F}" srcOrd="1" destOrd="0" parTransId="{98D021D3-7DCD-484B-A6B3-CF9EE41C109E}" sibTransId="{B5A3C4CE-9A66-4E3A-B163-7C34EDBCF2AF}"/>
    <dgm:cxn modelId="{AE14B41A-EA84-4178-A328-5EDFECEDB7C0}" type="presOf" srcId="{7E682846-AB68-4910-988A-29F862EAED5F}" destId="{3B2F85D2-95F6-417D-8750-9F5B396E49C2}" srcOrd="0" destOrd="0" presId="urn:microsoft.com/office/officeart/2005/8/layout/venn1"/>
    <dgm:cxn modelId="{54307C8D-5B69-49FE-B236-42BF22CD1F05}" type="presOf" srcId="{7BB88CE6-F2B7-4E7D-942B-6D89801ED64F}" destId="{A79AFCBA-6523-4A6B-B5F6-3BFCBD677B97}" srcOrd="0" destOrd="0" presId="urn:microsoft.com/office/officeart/2005/8/layout/venn1"/>
    <dgm:cxn modelId="{912AD211-6D6F-444A-AA57-5CD7732202B7}" type="presOf" srcId="{D35A2E6B-704F-4224-B2FC-DFC7DD297FF5}" destId="{512B6D20-E62D-4502-9DA1-6BECA80C5919}" srcOrd="1" destOrd="0" presId="urn:microsoft.com/office/officeart/2005/8/layout/venn1"/>
    <dgm:cxn modelId="{B3A0ED4A-02CE-4616-A8CE-A12320F20626}" srcId="{A52BB42C-85B7-4C29-AC8C-310732FCA1A6}" destId="{D35A2E6B-704F-4224-B2FC-DFC7DD297FF5}" srcOrd="2" destOrd="0" parTransId="{731E1B6E-2F53-40CE-B70A-D2B4A75E1EBB}" sibTransId="{9A0036D8-3F09-478C-8825-DAB9FFD8CFEE}"/>
    <dgm:cxn modelId="{EFFEADA9-B397-43E0-B5C2-98680198C25C}" type="presOf" srcId="{7BB88CE6-F2B7-4E7D-942B-6D89801ED64F}" destId="{9A66CAC3-E0C8-45F6-8ECC-608FC74EBC51}" srcOrd="1" destOrd="0" presId="urn:microsoft.com/office/officeart/2005/8/layout/venn1"/>
    <dgm:cxn modelId="{D3A97FAE-392F-4760-9937-9515B27B2B14}" srcId="{A52BB42C-85B7-4C29-AC8C-310732FCA1A6}" destId="{7BB88CE6-F2B7-4E7D-942B-6D89801ED64F}" srcOrd="0" destOrd="0" parTransId="{A4B59367-6AAA-4F50-8443-519137EB40C6}" sibTransId="{CC78501F-C83A-4657-84E2-6BD899C9DAD5}"/>
    <dgm:cxn modelId="{56B93A5D-2DAD-428E-8D02-9B73FFAAFEEA}" type="presParOf" srcId="{CFDF31A2-A5A6-46BF-A35C-E7698DE4457E}" destId="{A79AFCBA-6523-4A6B-B5F6-3BFCBD677B97}" srcOrd="0" destOrd="0" presId="urn:microsoft.com/office/officeart/2005/8/layout/venn1"/>
    <dgm:cxn modelId="{B333D0B8-66B9-4E46-A8BB-E2DD6167591B}" type="presParOf" srcId="{CFDF31A2-A5A6-46BF-A35C-E7698DE4457E}" destId="{9A66CAC3-E0C8-45F6-8ECC-608FC74EBC51}" srcOrd="1" destOrd="0" presId="urn:microsoft.com/office/officeart/2005/8/layout/venn1"/>
    <dgm:cxn modelId="{BC1BF76C-4931-444F-99C8-4421992ED3EF}" type="presParOf" srcId="{CFDF31A2-A5A6-46BF-A35C-E7698DE4457E}" destId="{3B2F85D2-95F6-417D-8750-9F5B396E49C2}" srcOrd="2" destOrd="0" presId="urn:microsoft.com/office/officeart/2005/8/layout/venn1"/>
    <dgm:cxn modelId="{ACF124BD-C283-404F-BCA8-E360F545CFFD}" type="presParOf" srcId="{CFDF31A2-A5A6-46BF-A35C-E7698DE4457E}" destId="{3010B8DB-D31D-4CED-A715-72649DFBB1E4}" srcOrd="3" destOrd="0" presId="urn:microsoft.com/office/officeart/2005/8/layout/venn1"/>
    <dgm:cxn modelId="{A2DB4408-02E3-4FC7-8CD0-805E3F35C664}" type="presParOf" srcId="{CFDF31A2-A5A6-46BF-A35C-E7698DE4457E}" destId="{D909EF71-326D-4D0E-A82C-CD097886F9C7}" srcOrd="4" destOrd="0" presId="urn:microsoft.com/office/officeart/2005/8/layout/venn1"/>
    <dgm:cxn modelId="{91FD38CF-F664-46C8-95E4-6A213EAEFFDA}" type="presParOf" srcId="{CFDF31A2-A5A6-46BF-A35C-E7698DE4457E}" destId="{512B6D20-E62D-4502-9DA1-6BECA80C5919}" srcOrd="5" destOrd="0" presId="urn:microsoft.com/office/officeart/2005/8/layout/venn1"/>
  </dgm:cxnLst>
  <dgm:bg/>
  <dgm:whole/>
</dgm:dataModel>
</file>

<file path=ppt/diagrams/data2.xml><?xml version="1.0" encoding="utf-8"?>
<dgm:dataModel xmlns:dgm="http://schemas.openxmlformats.org/drawingml/2006/diagram" xmlns:a="http://schemas.openxmlformats.org/drawingml/2006/main">
  <dgm:ptLst>
    <dgm:pt modelId="{A52BB42C-85B7-4C29-AC8C-310732FCA1A6}" type="doc">
      <dgm:prSet loTypeId="urn:microsoft.com/office/officeart/2005/8/layout/venn1" loCatId="relationship" qsTypeId="urn:microsoft.com/office/officeart/2005/8/quickstyle/simple1" qsCatId="simple" csTypeId="urn:microsoft.com/office/officeart/2005/8/colors/accent1_2" csCatId="accent1" phldr="1"/>
      <dgm:spPr/>
    </dgm:pt>
    <dgm:pt modelId="{7BB88CE6-F2B7-4E7D-942B-6D89801ED64F}">
      <dgm:prSet phldrT="[Text]" custT="1"/>
      <dgm:spPr>
        <a:solidFill>
          <a:srgbClr val="FFFF00">
            <a:alpha val="20000"/>
          </a:srgbClr>
        </a:solidFill>
      </dgm:spPr>
      <dgm:t>
        <a:bodyPr/>
        <a:lstStyle/>
        <a:p>
          <a:r>
            <a:rPr lang="en-US" sz="3200" dirty="0" smtClean="0"/>
            <a:t>Skeptics</a:t>
          </a:r>
          <a:endParaRPr lang="en-US" sz="2500" dirty="0"/>
        </a:p>
      </dgm:t>
    </dgm:pt>
    <dgm:pt modelId="{A4B59367-6AAA-4F50-8443-519137EB40C6}" type="parTrans" cxnId="{D3A97FAE-392F-4760-9937-9515B27B2B14}">
      <dgm:prSet/>
      <dgm:spPr/>
      <dgm:t>
        <a:bodyPr/>
        <a:lstStyle/>
        <a:p>
          <a:endParaRPr lang="en-US"/>
        </a:p>
      </dgm:t>
    </dgm:pt>
    <dgm:pt modelId="{CC78501F-C83A-4657-84E2-6BD899C9DAD5}" type="sibTrans" cxnId="{D3A97FAE-392F-4760-9937-9515B27B2B14}">
      <dgm:prSet/>
      <dgm:spPr/>
      <dgm:t>
        <a:bodyPr/>
        <a:lstStyle/>
        <a:p>
          <a:endParaRPr lang="en-US"/>
        </a:p>
      </dgm:t>
    </dgm:pt>
    <dgm:pt modelId="{7E682846-AB68-4910-988A-29F862EAED5F}">
      <dgm:prSet phldrT="[Text]"/>
      <dgm:spPr>
        <a:solidFill>
          <a:srgbClr val="0070C0">
            <a:alpha val="14000"/>
          </a:srgbClr>
        </a:solidFill>
      </dgm:spPr>
      <dgm:t>
        <a:bodyPr/>
        <a:lstStyle/>
        <a:p>
          <a:r>
            <a:rPr lang="en-US" dirty="0" smtClean="0"/>
            <a:t>Humanists</a:t>
          </a:r>
          <a:endParaRPr lang="en-US" dirty="0"/>
        </a:p>
      </dgm:t>
    </dgm:pt>
    <dgm:pt modelId="{98D021D3-7DCD-484B-A6B3-CF9EE41C109E}" type="parTrans" cxnId="{25D20450-05EB-4937-AE83-E37CA1E77CC9}">
      <dgm:prSet/>
      <dgm:spPr/>
      <dgm:t>
        <a:bodyPr/>
        <a:lstStyle/>
        <a:p>
          <a:endParaRPr lang="en-US"/>
        </a:p>
      </dgm:t>
    </dgm:pt>
    <dgm:pt modelId="{B5A3C4CE-9A66-4E3A-B163-7C34EDBCF2AF}" type="sibTrans" cxnId="{25D20450-05EB-4937-AE83-E37CA1E77CC9}">
      <dgm:prSet/>
      <dgm:spPr/>
      <dgm:t>
        <a:bodyPr/>
        <a:lstStyle/>
        <a:p>
          <a:endParaRPr lang="en-US"/>
        </a:p>
      </dgm:t>
    </dgm:pt>
    <dgm:pt modelId="{D35A2E6B-704F-4224-B2FC-DFC7DD297FF5}">
      <dgm:prSet phldrT="[Text]"/>
      <dgm:spPr>
        <a:solidFill>
          <a:srgbClr val="FF0000">
            <a:alpha val="10000"/>
          </a:srgbClr>
        </a:solidFill>
      </dgm:spPr>
      <dgm:t>
        <a:bodyPr/>
        <a:lstStyle/>
        <a:p>
          <a:r>
            <a:rPr lang="en-US" dirty="0" smtClean="0"/>
            <a:t>Atheists</a:t>
          </a:r>
          <a:endParaRPr lang="en-US" dirty="0"/>
        </a:p>
      </dgm:t>
    </dgm:pt>
    <dgm:pt modelId="{731E1B6E-2F53-40CE-B70A-D2B4A75E1EBB}" type="parTrans" cxnId="{B3A0ED4A-02CE-4616-A8CE-A12320F20626}">
      <dgm:prSet/>
      <dgm:spPr/>
      <dgm:t>
        <a:bodyPr/>
        <a:lstStyle/>
        <a:p>
          <a:endParaRPr lang="en-US"/>
        </a:p>
      </dgm:t>
    </dgm:pt>
    <dgm:pt modelId="{9A0036D8-3F09-478C-8825-DAB9FFD8CFEE}" type="sibTrans" cxnId="{B3A0ED4A-02CE-4616-A8CE-A12320F20626}">
      <dgm:prSet/>
      <dgm:spPr/>
      <dgm:t>
        <a:bodyPr/>
        <a:lstStyle/>
        <a:p>
          <a:endParaRPr lang="en-US"/>
        </a:p>
      </dgm:t>
    </dgm:pt>
    <dgm:pt modelId="{CFDF31A2-A5A6-46BF-A35C-E7698DE4457E}" type="pres">
      <dgm:prSet presAssocID="{A52BB42C-85B7-4C29-AC8C-310732FCA1A6}" presName="compositeShape" presStyleCnt="0">
        <dgm:presLayoutVars>
          <dgm:chMax val="7"/>
          <dgm:dir/>
          <dgm:resizeHandles val="exact"/>
        </dgm:presLayoutVars>
      </dgm:prSet>
      <dgm:spPr/>
    </dgm:pt>
    <dgm:pt modelId="{A79AFCBA-6523-4A6B-B5F6-3BFCBD677B97}" type="pres">
      <dgm:prSet presAssocID="{7BB88CE6-F2B7-4E7D-942B-6D89801ED64F}" presName="circ1" presStyleLbl="vennNode1" presStyleIdx="0" presStyleCnt="3" custScaleX="137500" custScaleY="119792" custLinFactNeighborX="325" custLinFactNeighborY="115"/>
      <dgm:spPr/>
      <dgm:t>
        <a:bodyPr/>
        <a:lstStyle/>
        <a:p>
          <a:endParaRPr lang="en-US"/>
        </a:p>
      </dgm:t>
    </dgm:pt>
    <dgm:pt modelId="{9A66CAC3-E0C8-45F6-8ECC-608FC74EBC51}" type="pres">
      <dgm:prSet presAssocID="{7BB88CE6-F2B7-4E7D-942B-6D89801ED64F}" presName="circ1Tx" presStyleLbl="revTx" presStyleIdx="0" presStyleCnt="0">
        <dgm:presLayoutVars>
          <dgm:chMax val="0"/>
          <dgm:chPref val="0"/>
          <dgm:bulletEnabled val="1"/>
        </dgm:presLayoutVars>
      </dgm:prSet>
      <dgm:spPr/>
      <dgm:t>
        <a:bodyPr/>
        <a:lstStyle/>
        <a:p>
          <a:endParaRPr lang="en-US"/>
        </a:p>
      </dgm:t>
    </dgm:pt>
    <dgm:pt modelId="{3B2F85D2-95F6-417D-8750-9F5B396E49C2}" type="pres">
      <dgm:prSet presAssocID="{7E682846-AB68-4910-988A-29F862EAED5F}" presName="circ2" presStyleLbl="vennNode1" presStyleIdx="1" presStyleCnt="3"/>
      <dgm:spPr/>
      <dgm:t>
        <a:bodyPr/>
        <a:lstStyle/>
        <a:p>
          <a:endParaRPr lang="en-US"/>
        </a:p>
      </dgm:t>
    </dgm:pt>
    <dgm:pt modelId="{3010B8DB-D31D-4CED-A715-72649DFBB1E4}" type="pres">
      <dgm:prSet presAssocID="{7E682846-AB68-4910-988A-29F862EAED5F}" presName="circ2Tx" presStyleLbl="revTx" presStyleIdx="0" presStyleCnt="0">
        <dgm:presLayoutVars>
          <dgm:chMax val="0"/>
          <dgm:chPref val="0"/>
          <dgm:bulletEnabled val="1"/>
        </dgm:presLayoutVars>
      </dgm:prSet>
      <dgm:spPr/>
      <dgm:t>
        <a:bodyPr/>
        <a:lstStyle/>
        <a:p>
          <a:endParaRPr lang="en-US"/>
        </a:p>
      </dgm:t>
    </dgm:pt>
    <dgm:pt modelId="{D909EF71-326D-4D0E-A82C-CD097886F9C7}" type="pres">
      <dgm:prSet presAssocID="{D35A2E6B-704F-4224-B2FC-DFC7DD297FF5}" presName="circ3" presStyleLbl="vennNode1" presStyleIdx="2" presStyleCnt="3"/>
      <dgm:spPr/>
      <dgm:t>
        <a:bodyPr/>
        <a:lstStyle/>
        <a:p>
          <a:endParaRPr lang="en-US"/>
        </a:p>
      </dgm:t>
    </dgm:pt>
    <dgm:pt modelId="{512B6D20-E62D-4502-9DA1-6BECA80C5919}" type="pres">
      <dgm:prSet presAssocID="{D35A2E6B-704F-4224-B2FC-DFC7DD297FF5}" presName="circ3Tx" presStyleLbl="revTx" presStyleIdx="0" presStyleCnt="0">
        <dgm:presLayoutVars>
          <dgm:chMax val="0"/>
          <dgm:chPref val="0"/>
          <dgm:bulletEnabled val="1"/>
        </dgm:presLayoutVars>
      </dgm:prSet>
      <dgm:spPr/>
      <dgm:t>
        <a:bodyPr/>
        <a:lstStyle/>
        <a:p>
          <a:endParaRPr lang="en-US"/>
        </a:p>
      </dgm:t>
    </dgm:pt>
  </dgm:ptLst>
  <dgm:cxnLst>
    <dgm:cxn modelId="{0E2B1E2C-3CC0-4C5D-A1B9-8ECE98587D94}" type="presOf" srcId="{7BB88CE6-F2B7-4E7D-942B-6D89801ED64F}" destId="{9A66CAC3-E0C8-45F6-8ECC-608FC74EBC51}" srcOrd="1" destOrd="0" presId="urn:microsoft.com/office/officeart/2005/8/layout/venn1"/>
    <dgm:cxn modelId="{5225263B-0D75-46F2-87F9-A258B3A82544}" type="presOf" srcId="{7E682846-AB68-4910-988A-29F862EAED5F}" destId="{3010B8DB-D31D-4CED-A715-72649DFBB1E4}" srcOrd="1" destOrd="0" presId="urn:microsoft.com/office/officeart/2005/8/layout/venn1"/>
    <dgm:cxn modelId="{3D078245-87D4-44A1-888F-10BE22CB9956}" type="presOf" srcId="{D35A2E6B-704F-4224-B2FC-DFC7DD297FF5}" destId="{D909EF71-326D-4D0E-A82C-CD097886F9C7}" srcOrd="0" destOrd="0" presId="urn:microsoft.com/office/officeart/2005/8/layout/venn1"/>
    <dgm:cxn modelId="{B1B352B8-919C-48F9-A5F6-DB73A1259590}" type="presOf" srcId="{7BB88CE6-F2B7-4E7D-942B-6D89801ED64F}" destId="{A79AFCBA-6523-4A6B-B5F6-3BFCBD677B97}" srcOrd="0" destOrd="0" presId="urn:microsoft.com/office/officeart/2005/8/layout/venn1"/>
    <dgm:cxn modelId="{8611114E-A5C7-42AF-8140-ABF57C4C613A}" type="presOf" srcId="{A52BB42C-85B7-4C29-AC8C-310732FCA1A6}" destId="{CFDF31A2-A5A6-46BF-A35C-E7698DE4457E}" srcOrd="0" destOrd="0" presId="urn:microsoft.com/office/officeart/2005/8/layout/venn1"/>
    <dgm:cxn modelId="{25D20450-05EB-4937-AE83-E37CA1E77CC9}" srcId="{A52BB42C-85B7-4C29-AC8C-310732FCA1A6}" destId="{7E682846-AB68-4910-988A-29F862EAED5F}" srcOrd="1" destOrd="0" parTransId="{98D021D3-7DCD-484B-A6B3-CF9EE41C109E}" sibTransId="{B5A3C4CE-9A66-4E3A-B163-7C34EDBCF2AF}"/>
    <dgm:cxn modelId="{E2E20FA0-361C-4822-895B-8AA832D8309E}" type="presOf" srcId="{7E682846-AB68-4910-988A-29F862EAED5F}" destId="{3B2F85D2-95F6-417D-8750-9F5B396E49C2}" srcOrd="0" destOrd="0" presId="urn:microsoft.com/office/officeart/2005/8/layout/venn1"/>
    <dgm:cxn modelId="{4526C1F4-C108-4E9D-829B-33C0B278F0B2}" type="presOf" srcId="{D35A2E6B-704F-4224-B2FC-DFC7DD297FF5}" destId="{512B6D20-E62D-4502-9DA1-6BECA80C5919}" srcOrd="1" destOrd="0" presId="urn:microsoft.com/office/officeart/2005/8/layout/venn1"/>
    <dgm:cxn modelId="{B3A0ED4A-02CE-4616-A8CE-A12320F20626}" srcId="{A52BB42C-85B7-4C29-AC8C-310732FCA1A6}" destId="{D35A2E6B-704F-4224-B2FC-DFC7DD297FF5}" srcOrd="2" destOrd="0" parTransId="{731E1B6E-2F53-40CE-B70A-D2B4A75E1EBB}" sibTransId="{9A0036D8-3F09-478C-8825-DAB9FFD8CFEE}"/>
    <dgm:cxn modelId="{D3A97FAE-392F-4760-9937-9515B27B2B14}" srcId="{A52BB42C-85B7-4C29-AC8C-310732FCA1A6}" destId="{7BB88CE6-F2B7-4E7D-942B-6D89801ED64F}" srcOrd="0" destOrd="0" parTransId="{A4B59367-6AAA-4F50-8443-519137EB40C6}" sibTransId="{CC78501F-C83A-4657-84E2-6BD899C9DAD5}"/>
    <dgm:cxn modelId="{A3FEFF9A-A12F-495D-876A-4AABFC69EF65}" type="presParOf" srcId="{CFDF31A2-A5A6-46BF-A35C-E7698DE4457E}" destId="{A79AFCBA-6523-4A6B-B5F6-3BFCBD677B97}" srcOrd="0" destOrd="0" presId="urn:microsoft.com/office/officeart/2005/8/layout/venn1"/>
    <dgm:cxn modelId="{2938664A-EEA8-44D0-95E5-C49876628CE4}" type="presParOf" srcId="{CFDF31A2-A5A6-46BF-A35C-E7698DE4457E}" destId="{9A66CAC3-E0C8-45F6-8ECC-608FC74EBC51}" srcOrd="1" destOrd="0" presId="urn:microsoft.com/office/officeart/2005/8/layout/venn1"/>
    <dgm:cxn modelId="{5BA33A3A-0DCB-4C5C-B3E2-7B5000745D65}" type="presParOf" srcId="{CFDF31A2-A5A6-46BF-A35C-E7698DE4457E}" destId="{3B2F85D2-95F6-417D-8750-9F5B396E49C2}" srcOrd="2" destOrd="0" presId="urn:microsoft.com/office/officeart/2005/8/layout/venn1"/>
    <dgm:cxn modelId="{D13873CE-6CB7-4F29-B94E-3E92AD65C1ED}" type="presParOf" srcId="{CFDF31A2-A5A6-46BF-A35C-E7698DE4457E}" destId="{3010B8DB-D31D-4CED-A715-72649DFBB1E4}" srcOrd="3" destOrd="0" presId="urn:microsoft.com/office/officeart/2005/8/layout/venn1"/>
    <dgm:cxn modelId="{09C57662-816B-42BD-A3DD-C733ED92AB90}" type="presParOf" srcId="{CFDF31A2-A5A6-46BF-A35C-E7698DE4457E}" destId="{D909EF71-326D-4D0E-A82C-CD097886F9C7}" srcOrd="4" destOrd="0" presId="urn:microsoft.com/office/officeart/2005/8/layout/venn1"/>
    <dgm:cxn modelId="{C569F147-BE9E-46B1-BF19-FD96B79C471D}" type="presParOf" srcId="{CFDF31A2-A5A6-46BF-A35C-E7698DE4457E}" destId="{512B6D20-E62D-4502-9DA1-6BECA80C5919}" srcOrd="5" destOrd="0" presId="urn:microsoft.com/office/officeart/2005/8/layout/venn1"/>
  </dgm:cxnLst>
  <dgm:bg/>
  <dgm:whole/>
</dgm:dataModel>
</file>

<file path=ppt/diagrams/data3.xml><?xml version="1.0" encoding="utf-8"?>
<dgm:dataModel xmlns:dgm="http://schemas.openxmlformats.org/drawingml/2006/diagram" xmlns:a="http://schemas.openxmlformats.org/drawingml/2006/main">
  <dgm:ptLst>
    <dgm:pt modelId="{A52BB42C-85B7-4C29-AC8C-310732FCA1A6}" type="doc">
      <dgm:prSet loTypeId="urn:microsoft.com/office/officeart/2005/8/layout/venn1" loCatId="relationship" qsTypeId="urn:microsoft.com/office/officeart/2005/8/quickstyle/simple1" qsCatId="simple" csTypeId="urn:microsoft.com/office/officeart/2005/8/colors/accent1_2" csCatId="accent1" phldr="1"/>
      <dgm:spPr/>
    </dgm:pt>
    <dgm:pt modelId="{7BB88CE6-F2B7-4E7D-942B-6D89801ED64F}">
      <dgm:prSet phldrT="[Text]" custT="1"/>
      <dgm:spPr>
        <a:solidFill>
          <a:srgbClr val="FFFF00">
            <a:alpha val="20000"/>
          </a:srgbClr>
        </a:solidFill>
      </dgm:spPr>
      <dgm:t>
        <a:bodyPr/>
        <a:lstStyle/>
        <a:p>
          <a:r>
            <a:rPr lang="en-US" sz="3600" dirty="0" smtClean="0"/>
            <a:t>Skeptics</a:t>
          </a:r>
          <a:endParaRPr lang="en-US" sz="2500" dirty="0"/>
        </a:p>
      </dgm:t>
    </dgm:pt>
    <dgm:pt modelId="{A4B59367-6AAA-4F50-8443-519137EB40C6}" type="parTrans" cxnId="{D3A97FAE-392F-4760-9937-9515B27B2B14}">
      <dgm:prSet/>
      <dgm:spPr/>
      <dgm:t>
        <a:bodyPr/>
        <a:lstStyle/>
        <a:p>
          <a:endParaRPr lang="en-US"/>
        </a:p>
      </dgm:t>
    </dgm:pt>
    <dgm:pt modelId="{CC78501F-C83A-4657-84E2-6BD899C9DAD5}" type="sibTrans" cxnId="{D3A97FAE-392F-4760-9937-9515B27B2B14}">
      <dgm:prSet/>
      <dgm:spPr/>
      <dgm:t>
        <a:bodyPr/>
        <a:lstStyle/>
        <a:p>
          <a:endParaRPr lang="en-US"/>
        </a:p>
      </dgm:t>
    </dgm:pt>
    <dgm:pt modelId="{7E682846-AB68-4910-988A-29F862EAED5F}">
      <dgm:prSet phldrT="[Text]"/>
      <dgm:spPr>
        <a:solidFill>
          <a:srgbClr val="0070C0">
            <a:alpha val="14000"/>
          </a:srgbClr>
        </a:solidFill>
      </dgm:spPr>
      <dgm:t>
        <a:bodyPr/>
        <a:lstStyle/>
        <a:p>
          <a:r>
            <a:rPr lang="en-US" dirty="0" smtClean="0"/>
            <a:t>Humanists</a:t>
          </a:r>
          <a:endParaRPr lang="en-US" dirty="0"/>
        </a:p>
      </dgm:t>
    </dgm:pt>
    <dgm:pt modelId="{98D021D3-7DCD-484B-A6B3-CF9EE41C109E}" type="parTrans" cxnId="{25D20450-05EB-4937-AE83-E37CA1E77CC9}">
      <dgm:prSet/>
      <dgm:spPr/>
      <dgm:t>
        <a:bodyPr/>
        <a:lstStyle/>
        <a:p>
          <a:endParaRPr lang="en-US"/>
        </a:p>
      </dgm:t>
    </dgm:pt>
    <dgm:pt modelId="{B5A3C4CE-9A66-4E3A-B163-7C34EDBCF2AF}" type="sibTrans" cxnId="{25D20450-05EB-4937-AE83-E37CA1E77CC9}">
      <dgm:prSet/>
      <dgm:spPr/>
      <dgm:t>
        <a:bodyPr/>
        <a:lstStyle/>
        <a:p>
          <a:endParaRPr lang="en-US"/>
        </a:p>
      </dgm:t>
    </dgm:pt>
    <dgm:pt modelId="{D35A2E6B-704F-4224-B2FC-DFC7DD297FF5}">
      <dgm:prSet phldrT="[Text]"/>
      <dgm:spPr>
        <a:solidFill>
          <a:srgbClr val="FF0000">
            <a:alpha val="10000"/>
          </a:srgbClr>
        </a:solidFill>
      </dgm:spPr>
      <dgm:t>
        <a:bodyPr/>
        <a:lstStyle/>
        <a:p>
          <a:r>
            <a:rPr lang="en-US" dirty="0" smtClean="0"/>
            <a:t>Atheists</a:t>
          </a:r>
          <a:endParaRPr lang="en-US" dirty="0"/>
        </a:p>
      </dgm:t>
    </dgm:pt>
    <dgm:pt modelId="{731E1B6E-2F53-40CE-B70A-D2B4A75E1EBB}" type="parTrans" cxnId="{B3A0ED4A-02CE-4616-A8CE-A12320F20626}">
      <dgm:prSet/>
      <dgm:spPr/>
      <dgm:t>
        <a:bodyPr/>
        <a:lstStyle/>
        <a:p>
          <a:endParaRPr lang="en-US"/>
        </a:p>
      </dgm:t>
    </dgm:pt>
    <dgm:pt modelId="{9A0036D8-3F09-478C-8825-DAB9FFD8CFEE}" type="sibTrans" cxnId="{B3A0ED4A-02CE-4616-A8CE-A12320F20626}">
      <dgm:prSet/>
      <dgm:spPr/>
      <dgm:t>
        <a:bodyPr/>
        <a:lstStyle/>
        <a:p>
          <a:endParaRPr lang="en-US"/>
        </a:p>
      </dgm:t>
    </dgm:pt>
    <dgm:pt modelId="{CFDF31A2-A5A6-46BF-A35C-E7698DE4457E}" type="pres">
      <dgm:prSet presAssocID="{A52BB42C-85B7-4C29-AC8C-310732FCA1A6}" presName="compositeShape" presStyleCnt="0">
        <dgm:presLayoutVars>
          <dgm:chMax val="7"/>
          <dgm:dir/>
          <dgm:resizeHandles val="exact"/>
        </dgm:presLayoutVars>
      </dgm:prSet>
      <dgm:spPr/>
    </dgm:pt>
    <dgm:pt modelId="{A79AFCBA-6523-4A6B-B5F6-3BFCBD677B97}" type="pres">
      <dgm:prSet presAssocID="{7BB88CE6-F2B7-4E7D-942B-6D89801ED64F}" presName="circ1" presStyleLbl="vennNode1" presStyleIdx="0" presStyleCnt="3" custScaleX="159090" custScaleY="157445" custLinFactNeighborX="1090" custLinFactNeighborY="-1823"/>
      <dgm:spPr/>
      <dgm:t>
        <a:bodyPr/>
        <a:lstStyle/>
        <a:p>
          <a:endParaRPr lang="en-US"/>
        </a:p>
      </dgm:t>
    </dgm:pt>
    <dgm:pt modelId="{9A66CAC3-E0C8-45F6-8ECC-608FC74EBC51}" type="pres">
      <dgm:prSet presAssocID="{7BB88CE6-F2B7-4E7D-942B-6D89801ED64F}" presName="circ1Tx" presStyleLbl="revTx" presStyleIdx="0" presStyleCnt="0">
        <dgm:presLayoutVars>
          <dgm:chMax val="0"/>
          <dgm:chPref val="0"/>
          <dgm:bulletEnabled val="1"/>
        </dgm:presLayoutVars>
      </dgm:prSet>
      <dgm:spPr/>
      <dgm:t>
        <a:bodyPr/>
        <a:lstStyle/>
        <a:p>
          <a:endParaRPr lang="en-US"/>
        </a:p>
      </dgm:t>
    </dgm:pt>
    <dgm:pt modelId="{3B2F85D2-95F6-417D-8750-9F5B396E49C2}" type="pres">
      <dgm:prSet presAssocID="{7E682846-AB68-4910-988A-29F862EAED5F}" presName="circ2" presStyleLbl="vennNode1" presStyleIdx="1" presStyleCnt="3" custLinFactNeighborX="-646" custLinFactNeighborY="-27301"/>
      <dgm:spPr/>
      <dgm:t>
        <a:bodyPr/>
        <a:lstStyle/>
        <a:p>
          <a:endParaRPr lang="en-US"/>
        </a:p>
      </dgm:t>
    </dgm:pt>
    <dgm:pt modelId="{3010B8DB-D31D-4CED-A715-72649DFBB1E4}" type="pres">
      <dgm:prSet presAssocID="{7E682846-AB68-4910-988A-29F862EAED5F}" presName="circ2Tx" presStyleLbl="revTx" presStyleIdx="0" presStyleCnt="0">
        <dgm:presLayoutVars>
          <dgm:chMax val="0"/>
          <dgm:chPref val="0"/>
          <dgm:bulletEnabled val="1"/>
        </dgm:presLayoutVars>
      </dgm:prSet>
      <dgm:spPr/>
      <dgm:t>
        <a:bodyPr/>
        <a:lstStyle/>
        <a:p>
          <a:endParaRPr lang="en-US"/>
        </a:p>
      </dgm:t>
    </dgm:pt>
    <dgm:pt modelId="{D909EF71-326D-4D0E-A82C-CD097886F9C7}" type="pres">
      <dgm:prSet presAssocID="{D35A2E6B-704F-4224-B2FC-DFC7DD297FF5}" presName="circ3" presStyleLbl="vennNode1" presStyleIdx="2" presStyleCnt="3" custScaleX="126946" custScaleY="131303" custLinFactNeighborX="18475" custLinFactNeighborY="-42953"/>
      <dgm:spPr/>
      <dgm:t>
        <a:bodyPr/>
        <a:lstStyle/>
        <a:p>
          <a:endParaRPr lang="en-US"/>
        </a:p>
      </dgm:t>
    </dgm:pt>
    <dgm:pt modelId="{512B6D20-E62D-4502-9DA1-6BECA80C5919}" type="pres">
      <dgm:prSet presAssocID="{D35A2E6B-704F-4224-B2FC-DFC7DD297FF5}" presName="circ3Tx" presStyleLbl="revTx" presStyleIdx="0" presStyleCnt="0">
        <dgm:presLayoutVars>
          <dgm:chMax val="0"/>
          <dgm:chPref val="0"/>
          <dgm:bulletEnabled val="1"/>
        </dgm:presLayoutVars>
      </dgm:prSet>
      <dgm:spPr/>
      <dgm:t>
        <a:bodyPr/>
        <a:lstStyle/>
        <a:p>
          <a:endParaRPr lang="en-US"/>
        </a:p>
      </dgm:t>
    </dgm:pt>
  </dgm:ptLst>
  <dgm:cxnLst>
    <dgm:cxn modelId="{A0C3A7F0-3C31-4DE7-B45C-39BA4077CD04}" type="presOf" srcId="{D35A2E6B-704F-4224-B2FC-DFC7DD297FF5}" destId="{512B6D20-E62D-4502-9DA1-6BECA80C5919}" srcOrd="1" destOrd="0" presId="urn:microsoft.com/office/officeart/2005/8/layout/venn1"/>
    <dgm:cxn modelId="{EAECB94A-B8A0-4A03-9107-48250258AE2D}" type="presOf" srcId="{7BB88CE6-F2B7-4E7D-942B-6D89801ED64F}" destId="{9A66CAC3-E0C8-45F6-8ECC-608FC74EBC51}" srcOrd="1" destOrd="0" presId="urn:microsoft.com/office/officeart/2005/8/layout/venn1"/>
    <dgm:cxn modelId="{063171C2-CF10-4494-9A41-FB9C7EC39BAF}" type="presOf" srcId="{D35A2E6B-704F-4224-B2FC-DFC7DD297FF5}" destId="{D909EF71-326D-4D0E-A82C-CD097886F9C7}" srcOrd="0" destOrd="0" presId="urn:microsoft.com/office/officeart/2005/8/layout/venn1"/>
    <dgm:cxn modelId="{25D20450-05EB-4937-AE83-E37CA1E77CC9}" srcId="{A52BB42C-85B7-4C29-AC8C-310732FCA1A6}" destId="{7E682846-AB68-4910-988A-29F862EAED5F}" srcOrd="1" destOrd="0" parTransId="{98D021D3-7DCD-484B-A6B3-CF9EE41C109E}" sibTransId="{B5A3C4CE-9A66-4E3A-B163-7C34EDBCF2AF}"/>
    <dgm:cxn modelId="{1100BDB9-F901-44C4-B634-C730010AB945}" type="presOf" srcId="{A52BB42C-85B7-4C29-AC8C-310732FCA1A6}" destId="{CFDF31A2-A5A6-46BF-A35C-E7698DE4457E}" srcOrd="0" destOrd="0" presId="urn:microsoft.com/office/officeart/2005/8/layout/venn1"/>
    <dgm:cxn modelId="{94BF8D13-84B9-4AC3-A71B-E0855C7233A3}" type="presOf" srcId="{7E682846-AB68-4910-988A-29F862EAED5F}" destId="{3B2F85D2-95F6-417D-8750-9F5B396E49C2}" srcOrd="0" destOrd="0" presId="urn:microsoft.com/office/officeart/2005/8/layout/venn1"/>
    <dgm:cxn modelId="{16CC8C70-D166-4AC0-93F2-C63631097216}" type="presOf" srcId="{7E682846-AB68-4910-988A-29F862EAED5F}" destId="{3010B8DB-D31D-4CED-A715-72649DFBB1E4}" srcOrd="1" destOrd="0" presId="urn:microsoft.com/office/officeart/2005/8/layout/venn1"/>
    <dgm:cxn modelId="{B3A0ED4A-02CE-4616-A8CE-A12320F20626}" srcId="{A52BB42C-85B7-4C29-AC8C-310732FCA1A6}" destId="{D35A2E6B-704F-4224-B2FC-DFC7DD297FF5}" srcOrd="2" destOrd="0" parTransId="{731E1B6E-2F53-40CE-B70A-D2B4A75E1EBB}" sibTransId="{9A0036D8-3F09-478C-8825-DAB9FFD8CFEE}"/>
    <dgm:cxn modelId="{16F810FC-2D45-48FB-8993-9BC1DA30FAE7}" type="presOf" srcId="{7BB88CE6-F2B7-4E7D-942B-6D89801ED64F}" destId="{A79AFCBA-6523-4A6B-B5F6-3BFCBD677B97}" srcOrd="0" destOrd="0" presId="urn:microsoft.com/office/officeart/2005/8/layout/venn1"/>
    <dgm:cxn modelId="{D3A97FAE-392F-4760-9937-9515B27B2B14}" srcId="{A52BB42C-85B7-4C29-AC8C-310732FCA1A6}" destId="{7BB88CE6-F2B7-4E7D-942B-6D89801ED64F}" srcOrd="0" destOrd="0" parTransId="{A4B59367-6AAA-4F50-8443-519137EB40C6}" sibTransId="{CC78501F-C83A-4657-84E2-6BD899C9DAD5}"/>
    <dgm:cxn modelId="{47A0FCD8-2F64-4E28-9003-1E0537820BAE}" type="presParOf" srcId="{CFDF31A2-A5A6-46BF-A35C-E7698DE4457E}" destId="{A79AFCBA-6523-4A6B-B5F6-3BFCBD677B97}" srcOrd="0" destOrd="0" presId="urn:microsoft.com/office/officeart/2005/8/layout/venn1"/>
    <dgm:cxn modelId="{44810210-004C-4085-98AB-B5436C0D88D3}" type="presParOf" srcId="{CFDF31A2-A5A6-46BF-A35C-E7698DE4457E}" destId="{9A66CAC3-E0C8-45F6-8ECC-608FC74EBC51}" srcOrd="1" destOrd="0" presId="urn:microsoft.com/office/officeart/2005/8/layout/venn1"/>
    <dgm:cxn modelId="{F1FF79B4-6D09-4955-944D-144B73C5ED7F}" type="presParOf" srcId="{CFDF31A2-A5A6-46BF-A35C-E7698DE4457E}" destId="{3B2F85D2-95F6-417D-8750-9F5B396E49C2}" srcOrd="2" destOrd="0" presId="urn:microsoft.com/office/officeart/2005/8/layout/venn1"/>
    <dgm:cxn modelId="{D26FA3CB-5F9F-4C91-9772-860F1BA5EF0E}" type="presParOf" srcId="{CFDF31A2-A5A6-46BF-A35C-E7698DE4457E}" destId="{3010B8DB-D31D-4CED-A715-72649DFBB1E4}" srcOrd="3" destOrd="0" presId="urn:microsoft.com/office/officeart/2005/8/layout/venn1"/>
    <dgm:cxn modelId="{9D86D764-9538-4B83-837E-13314D2C605C}" type="presParOf" srcId="{CFDF31A2-A5A6-46BF-A35C-E7698DE4457E}" destId="{D909EF71-326D-4D0E-A82C-CD097886F9C7}" srcOrd="4" destOrd="0" presId="urn:microsoft.com/office/officeart/2005/8/layout/venn1"/>
    <dgm:cxn modelId="{85C26601-28F1-41BF-987C-6C7E3B8A03DB}" type="presParOf" srcId="{CFDF31A2-A5A6-46BF-A35C-E7698DE4457E}" destId="{512B6D20-E62D-4502-9DA1-6BECA80C5919}" srcOrd="5" destOrd="0" presId="urn:microsoft.com/office/officeart/2005/8/layout/venn1"/>
  </dgm:cxnLst>
  <dgm:bg/>
  <dgm:whole/>
</dgm:dataModel>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537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5374"/>
          </a:xfrm>
          <a:prstGeom prst="rect">
            <a:avLst/>
          </a:prstGeom>
        </p:spPr>
        <p:txBody>
          <a:bodyPr vert="horz" lIns="91440" tIns="45720" rIns="91440" bIns="45720" rtlCol="0"/>
          <a:lstStyle>
            <a:lvl1pPr algn="r">
              <a:defRPr sz="1200"/>
            </a:lvl1pPr>
          </a:lstStyle>
          <a:p>
            <a:fld id="{118D4486-69F0-42F8-A3E2-DB18D58B9695}" type="datetimeFigureOut">
              <a:rPr lang="en-US" smtClean="0"/>
              <a:pPr/>
              <a:t>3/27/2009</a:t>
            </a:fld>
            <a:endParaRPr lang="en-US"/>
          </a:p>
        </p:txBody>
      </p:sp>
      <p:sp>
        <p:nvSpPr>
          <p:cNvPr id="4" name="Slide Image Placeholder 3"/>
          <p:cNvSpPr>
            <a:spLocks noGrp="1" noRot="1" noChangeAspect="1"/>
          </p:cNvSpPr>
          <p:nvPr>
            <p:ph type="sldImg" idx="2"/>
          </p:nvPr>
        </p:nvSpPr>
        <p:spPr>
          <a:xfrm>
            <a:off x="1150938" y="682625"/>
            <a:ext cx="4556125" cy="34163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26057"/>
            <a:ext cx="5486400" cy="409837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50533"/>
            <a:ext cx="2971800" cy="45537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50533"/>
            <a:ext cx="2971800" cy="455374"/>
          </a:xfrm>
          <a:prstGeom prst="rect">
            <a:avLst/>
          </a:prstGeom>
        </p:spPr>
        <p:txBody>
          <a:bodyPr vert="horz" lIns="91440" tIns="45720" rIns="91440" bIns="45720" rtlCol="0" anchor="b"/>
          <a:lstStyle>
            <a:lvl1pPr algn="r">
              <a:defRPr sz="1200"/>
            </a:lvl1pPr>
          </a:lstStyle>
          <a:p>
            <a:fld id="{94DBCD15-62DA-4CA6-8151-40849E74AAF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DBCD15-62DA-4CA6-8151-40849E74AAF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DBCD15-62DA-4CA6-8151-40849E74AAFE}"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DBCD15-62DA-4CA6-8151-40849E74AAFE}"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DBCD15-62DA-4CA6-8151-40849E74AAFE}"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DBCD15-62DA-4CA6-8151-40849E74AAFE}"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DBCD15-62DA-4CA6-8151-40849E74AAFE}"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C26ABC4-43D4-4261-8AF8-8E96212982F4}" type="datetimeFigureOut">
              <a:rPr lang="en-US" smtClean="0"/>
              <a:pPr/>
              <a:t>3/27/2009</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DD375F6-ACB8-42B7-9BE3-453812FBE18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C26ABC4-43D4-4261-8AF8-8E96212982F4}" type="datetimeFigureOut">
              <a:rPr lang="en-US" smtClean="0"/>
              <a:pPr/>
              <a:t>3/27/2009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D375F6-ACB8-42B7-9BE3-453812FBE188}" type="slidenum">
              <a:rPr lang="en-US" smtClean="0"/>
              <a:pPr/>
              <a:t>‹#›</a:t>
            </a:fld>
            <a:endParaRPr lang="en-US" dirty="0"/>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C26ABC4-43D4-4261-8AF8-8E96212982F4}" type="datetimeFigureOut">
              <a:rPr lang="en-US" smtClean="0"/>
              <a:pPr/>
              <a:t>3/27/2009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D375F6-ACB8-42B7-9BE3-453812FBE18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C26ABC4-43D4-4261-8AF8-8E96212982F4}" type="datetimeFigureOut">
              <a:rPr lang="en-US" smtClean="0"/>
              <a:pPr/>
              <a:t>3/27/2009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D375F6-ACB8-42B7-9BE3-453812FBE188}" type="slidenum">
              <a:rPr lang="en-US" smtClean="0"/>
              <a:pPr/>
              <a:t>‹#›</a:t>
            </a:fld>
            <a:endParaRPr lang="en-US" dirty="0"/>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C26ABC4-43D4-4261-8AF8-8E96212982F4}" type="datetimeFigureOut">
              <a:rPr lang="en-US" smtClean="0"/>
              <a:pPr/>
              <a:t>3/27/2009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DD375F6-ACB8-42B7-9BE3-453812FBE188}" type="slidenum">
              <a:rPr lang="en-US" smtClean="0"/>
              <a:pPr/>
              <a:t>‹#›</a:t>
            </a:fld>
            <a:endParaRPr lang="en-US" dirty="0"/>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EC26ABC4-43D4-4261-8AF8-8E96212982F4}" type="datetimeFigureOut">
              <a:rPr lang="en-US" smtClean="0"/>
              <a:pPr/>
              <a:t>3/27/2009</a:t>
            </a:fld>
            <a:endParaRPr lang="en-US" dirty="0"/>
          </a:p>
        </p:txBody>
      </p:sp>
      <p:sp>
        <p:nvSpPr>
          <p:cNvPr id="8" name="Slide Number Placeholder 7"/>
          <p:cNvSpPr>
            <a:spLocks noGrp="1"/>
          </p:cNvSpPr>
          <p:nvPr>
            <p:ph type="sldNum" sz="quarter" idx="11"/>
          </p:nvPr>
        </p:nvSpPr>
        <p:spPr/>
        <p:txBody>
          <a:bodyPr/>
          <a:lstStyle/>
          <a:p>
            <a:fld id="{BDD375F6-ACB8-42B7-9BE3-453812FBE188}"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26ABC4-43D4-4261-8AF8-8E96212982F4}" type="datetimeFigureOut">
              <a:rPr lang="en-US" smtClean="0"/>
              <a:pPr/>
              <a:t>3/27/2009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DD375F6-ACB8-42B7-9BE3-453812FBE188}" type="slidenum">
              <a:rPr lang="en-US" smtClean="0"/>
              <a:pPr/>
              <a:t>‹#›</a:t>
            </a:fld>
            <a:endParaRPr lang="en-US" dirty="0"/>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C26ABC4-43D4-4261-8AF8-8E96212982F4}" type="datetimeFigureOut">
              <a:rPr lang="en-US" smtClean="0"/>
              <a:pPr/>
              <a:t>3/27/2009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156448" y="6422064"/>
            <a:ext cx="762000" cy="365125"/>
          </a:xfrm>
        </p:spPr>
        <p:txBody>
          <a:bodyPr/>
          <a:lstStyle/>
          <a:p>
            <a:fld id="{BDD375F6-ACB8-42B7-9BE3-453812FBE188}" type="slidenum">
              <a:rPr lang="en-US" smtClean="0"/>
              <a:pPr/>
              <a:t>‹#›</a:t>
            </a:fld>
            <a:endParaRPr lang="en-US" dirty="0"/>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EC26ABC4-43D4-4261-8AF8-8E96212982F4}" type="datetimeFigureOut">
              <a:rPr lang="en-US" smtClean="0"/>
              <a:pPr/>
              <a:t>3/27/2009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D375F6-ACB8-42B7-9BE3-453812FBE188}" type="slidenum">
              <a:rPr lang="en-US" smtClean="0"/>
              <a:pPr/>
              <a:t>‹#›</a:t>
            </a:fld>
            <a:endParaRPr lang="en-US" dirty="0"/>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C26ABC4-43D4-4261-8AF8-8E96212982F4}" type="datetimeFigureOut">
              <a:rPr lang="en-US" smtClean="0"/>
              <a:pPr/>
              <a:t>3/27/2009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D375F6-ACB8-42B7-9BE3-453812FBE188}" type="slidenum">
              <a:rPr lang="en-US" smtClean="0"/>
              <a:pPr/>
              <a:t>‹#›</a:t>
            </a:fld>
            <a:endParaRPr lang="en-US" dirty="0"/>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C26ABC4-43D4-4261-8AF8-8E96212982F4}" type="datetimeFigureOut">
              <a:rPr lang="en-US" smtClean="0"/>
              <a:pPr/>
              <a:t>3/27/2009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D375F6-ACB8-42B7-9BE3-453812FBE188}" type="slidenum">
              <a:rPr lang="en-US" smtClean="0"/>
              <a:pPr/>
              <a:t>‹#›</a:t>
            </a:fld>
            <a:endParaRPr lang="en-US" dirty="0"/>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EC26ABC4-43D4-4261-8AF8-8E96212982F4}" type="datetimeFigureOut">
              <a:rPr lang="en-US" smtClean="0"/>
              <a:pPr/>
              <a:t>3/27/2009</a:t>
            </a:fld>
            <a:endParaRPr lang="en-US" dirty="0"/>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dirty="0"/>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DD375F6-ACB8-42B7-9BE3-453812FBE188}"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ransition spd="med">
    <p:fade/>
  </p:transition>
  <p:timing>
    <p:tnLst>
      <p:par>
        <p:cTn id="1" dur="indefinite" restart="never" nodeType="tmRoot"/>
      </p:par>
    </p:tnLst>
  </p:timing>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diagramLayout" Target="../diagrams/layout2.xml"/><Relationship Id="rId7" Type="http://schemas.openxmlformats.org/officeDocument/2006/relationships/diagramLayout" Target="../diagrams/layout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diagramColors" Target="../diagrams/colors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Skeptic%20Movies/The%20Family-friendly%20Christian%20Social%20Network%20-%20tangle.com.flv"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Skeptic%20Movies/On%20Bush,%20Bible,%20Fossils,%20Evolution,%20and%20Reality.flv"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Skeptic%20Movies/The%20Family-friendly%20Christian%20Social%20Network%20-%20tangle.com.flv"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mtClean="0"/>
              <a:t>Skepticamp</a:t>
            </a:r>
            <a:br>
              <a:rPr lang="en-US" smtClean="0"/>
            </a:br>
            <a:r>
              <a:rPr lang="en-US" smtClean="0"/>
              <a:t>words important to skepticism</a:t>
            </a:r>
            <a:endParaRPr lang="en-US" dirty="0"/>
          </a:p>
        </p:txBody>
      </p:sp>
      <p:sp>
        <p:nvSpPr>
          <p:cNvPr id="3" name="Subtitle 2"/>
          <p:cNvSpPr>
            <a:spLocks noGrp="1"/>
          </p:cNvSpPr>
          <p:nvPr>
            <p:ph type="subTitle" idx="1"/>
          </p:nvPr>
        </p:nvSpPr>
        <p:spPr/>
        <p:txBody>
          <a:bodyPr/>
          <a:lstStyle/>
          <a:p>
            <a:r>
              <a:rPr lang="en-US" smtClean="0"/>
              <a:t>Saturday, March 28, 2009</a:t>
            </a:r>
            <a:endParaRPr lang="en-US" dirty="0"/>
          </a:p>
        </p:txBody>
      </p:sp>
      <p:graphicFrame>
        <p:nvGraphicFramePr>
          <p:cNvPr id="4" name="Diagram 3"/>
          <p:cNvGraphicFramePr/>
          <p:nvPr/>
        </p:nvGraphicFramePr>
        <p:xfrm>
          <a:off x="0" y="0"/>
          <a:ext cx="2971800" cy="342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Venn Diagram</a:t>
            </a:r>
            <a:endParaRPr lang="en-US" dirty="0"/>
          </a:p>
        </p:txBody>
      </p:sp>
      <p:graphicFrame>
        <p:nvGraphicFramePr>
          <p:cNvPr id="4" name="Diagram 3"/>
          <p:cNvGraphicFramePr/>
          <p:nvPr/>
        </p:nvGraphicFramePr>
        <p:xfrm>
          <a:off x="228600" y="1371600"/>
          <a:ext cx="2895600" cy="289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nvGraphicFramePr>
        <p:xfrm>
          <a:off x="3810000" y="2971800"/>
          <a:ext cx="3962400" cy="33528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extBox 5"/>
          <p:cNvSpPr txBox="1"/>
          <p:nvPr/>
        </p:nvSpPr>
        <p:spPr>
          <a:xfrm>
            <a:off x="76200" y="4419600"/>
            <a:ext cx="3719929" cy="369332"/>
          </a:xfrm>
          <a:prstGeom prst="rect">
            <a:avLst/>
          </a:prstGeom>
          <a:noFill/>
        </p:spPr>
        <p:txBody>
          <a:bodyPr wrap="none" rtlCol="0">
            <a:spAutoFit/>
          </a:bodyPr>
          <a:lstStyle/>
          <a:p>
            <a:r>
              <a:rPr lang="en-US" dirty="0" smtClean="0"/>
              <a:t>Drew it this way because it’s pretty</a:t>
            </a:r>
            <a:endParaRPr lang="en-US" dirty="0"/>
          </a:p>
        </p:txBody>
      </p:sp>
      <p:sp>
        <p:nvSpPr>
          <p:cNvPr id="7" name="TextBox 6"/>
          <p:cNvSpPr txBox="1"/>
          <p:nvPr/>
        </p:nvSpPr>
        <p:spPr>
          <a:xfrm>
            <a:off x="4419600" y="6248400"/>
            <a:ext cx="2758127" cy="369332"/>
          </a:xfrm>
          <a:prstGeom prst="rect">
            <a:avLst/>
          </a:prstGeom>
          <a:noFill/>
        </p:spPr>
        <p:txBody>
          <a:bodyPr wrap="none" rtlCol="0">
            <a:spAutoFit/>
          </a:bodyPr>
          <a:lstStyle/>
          <a:p>
            <a:r>
              <a:rPr lang="en-US" dirty="0" smtClean="0"/>
              <a:t>Actually it’s more like this</a:t>
            </a:r>
            <a:endParaRPr lang="en-US" dirty="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Welcome</a:t>
            </a:r>
            <a:endParaRPr lang="en-US" dirty="0"/>
          </a:p>
        </p:txBody>
      </p:sp>
      <p:sp>
        <p:nvSpPr>
          <p:cNvPr id="3" name="Content Placeholder 2"/>
          <p:cNvSpPr>
            <a:spLocks noGrp="1"/>
          </p:cNvSpPr>
          <p:nvPr>
            <p:ph idx="1"/>
          </p:nvPr>
        </p:nvSpPr>
        <p:spPr/>
        <p:txBody>
          <a:bodyPr>
            <a:normAutofit lnSpcReduction="10000"/>
          </a:bodyPr>
          <a:lstStyle/>
          <a:p>
            <a:pPr>
              <a:buNone/>
            </a:pPr>
            <a:r>
              <a:rPr lang="en-US" sz="2800" b="1" dirty="0" smtClean="0"/>
              <a:t>Mission Statement of the Skeptics of Tucson</a:t>
            </a:r>
          </a:p>
          <a:p>
            <a:pPr lvl="1">
              <a:buNone/>
            </a:pPr>
            <a:r>
              <a:rPr lang="en-US" dirty="0" smtClean="0"/>
              <a:t>   We are a social group composed of diverse individuals who share a common interest in promoting the understanding and application of </a:t>
            </a:r>
            <a:r>
              <a:rPr lang="en-US" b="1" dirty="0" smtClean="0"/>
              <a:t>critical thinking </a:t>
            </a:r>
            <a:r>
              <a:rPr lang="en-US" dirty="0" smtClean="0"/>
              <a:t>skills and scientific methodology in the explanation of human experience — from the seemingly mundane to the alleged paranormal.</a:t>
            </a:r>
          </a:p>
          <a:p>
            <a:pPr lvl="1">
              <a:buNone/>
            </a:pPr>
            <a:r>
              <a:rPr lang="en-US" b="1" dirty="0" smtClean="0"/>
              <a:t>Critical thinking</a:t>
            </a:r>
            <a:r>
              <a:rPr lang="en-US" dirty="0" smtClean="0"/>
              <a:t> consists of mental processes of discernment, analysis and evaluation.</a:t>
            </a:r>
          </a:p>
          <a:p>
            <a:pPr lvl="1">
              <a:buNone/>
            </a:pPr>
            <a:endParaRPr lang="en-US" dirty="0"/>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Desired Results of Discussion</a:t>
            </a:r>
            <a:endParaRPr lang="en-US" dirty="0"/>
          </a:p>
        </p:txBody>
      </p:sp>
      <p:sp>
        <p:nvSpPr>
          <p:cNvPr id="3" name="Content Placeholder 2"/>
          <p:cNvSpPr>
            <a:spLocks noGrp="1"/>
          </p:cNvSpPr>
          <p:nvPr>
            <p:ph idx="1"/>
          </p:nvPr>
        </p:nvSpPr>
        <p:spPr/>
        <p:txBody>
          <a:bodyPr/>
          <a:lstStyle/>
          <a:p>
            <a:r>
              <a:rPr lang="en-US" dirty="0" smtClean="0"/>
              <a:t>Spark questions</a:t>
            </a:r>
          </a:p>
          <a:p>
            <a:r>
              <a:rPr lang="en-US" dirty="0" smtClean="0"/>
              <a:t>Motivate research</a:t>
            </a:r>
          </a:p>
          <a:p>
            <a:r>
              <a:rPr lang="en-US" dirty="0" smtClean="0"/>
              <a:t>Doubt what you hear</a:t>
            </a:r>
          </a:p>
          <a:p>
            <a:endParaRPr lang="en-US" dirty="0" smtClean="0"/>
          </a:p>
          <a:p>
            <a:r>
              <a:rPr lang="en-US" dirty="0" smtClean="0"/>
              <a:t>Don’t take life decisions based on what you hear at ANY meeting, including a skeptics meeting</a:t>
            </a:r>
          </a:p>
          <a:p>
            <a:r>
              <a:rPr lang="en-US" dirty="0" smtClean="0"/>
              <a:t>Check out everything</a:t>
            </a:r>
            <a:endParaRPr lang="en-US" dirty="0"/>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Words Important to Skepticism</a:t>
            </a:r>
            <a:endParaRPr lang="en-US" dirty="0"/>
          </a:p>
        </p:txBody>
      </p:sp>
      <p:sp>
        <p:nvSpPr>
          <p:cNvPr id="3" name="Content Placeholder 2"/>
          <p:cNvSpPr>
            <a:spLocks noGrp="1"/>
          </p:cNvSpPr>
          <p:nvPr>
            <p:ph idx="1"/>
          </p:nvPr>
        </p:nvSpPr>
        <p:spPr/>
        <p:txBody>
          <a:bodyPr/>
          <a:lstStyle/>
          <a:p>
            <a:r>
              <a:rPr lang="en-US" dirty="0" smtClean="0"/>
              <a:t>Skeptic</a:t>
            </a:r>
          </a:p>
          <a:p>
            <a:r>
              <a:rPr lang="en-US" dirty="0" smtClean="0"/>
              <a:t>Critical Thinking</a:t>
            </a:r>
          </a:p>
          <a:p>
            <a:r>
              <a:rPr lang="en-US" dirty="0" smtClean="0"/>
              <a:t>Skeptic vs. Cynic</a:t>
            </a:r>
          </a:p>
          <a:p>
            <a:r>
              <a:rPr lang="en-US" dirty="0" smtClean="0"/>
              <a:t>Observations</a:t>
            </a:r>
          </a:p>
          <a:p>
            <a:r>
              <a:rPr lang="en-US" dirty="0" smtClean="0"/>
              <a:t>Theory</a:t>
            </a:r>
          </a:p>
          <a:p>
            <a:r>
              <a:rPr lang="en-US" dirty="0" smtClean="0"/>
              <a:t>Paradigm</a:t>
            </a:r>
          </a:p>
          <a:p>
            <a:endParaRPr lang="en-US" dirty="0" smtClean="0"/>
          </a:p>
          <a:p>
            <a:endParaRPr lang="en-US" dirty="0"/>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Skeptic</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sz="3800" b="1" dirty="0" err="1" smtClean="0"/>
              <a:t>skep⋅tic</a:t>
            </a:r>
            <a:endParaRPr lang="en-US" sz="3800" b="1" dirty="0" smtClean="0"/>
          </a:p>
          <a:p>
            <a:pPr>
              <a:buNone/>
            </a:pPr>
            <a:r>
              <a:rPr lang="en-US" dirty="0" smtClean="0"/>
              <a:t>   /ˈ</a:t>
            </a:r>
            <a:r>
              <a:rPr lang="en-US" dirty="0" err="1" smtClean="0"/>
              <a:t>skɛptɪk</a:t>
            </a:r>
            <a:r>
              <a:rPr lang="en-US" dirty="0" smtClean="0"/>
              <a:t>/ Show Spelled Pronunciation [</a:t>
            </a:r>
            <a:r>
              <a:rPr lang="en-US" dirty="0" err="1" smtClean="0"/>
              <a:t>skep-tik</a:t>
            </a:r>
            <a:r>
              <a:rPr lang="en-US" dirty="0" smtClean="0"/>
              <a:t>] Show IPA –noun </a:t>
            </a:r>
          </a:p>
          <a:p>
            <a:pPr marL="550926" indent="-514350">
              <a:buNone/>
            </a:pPr>
            <a:endParaRPr lang="en-US" dirty="0" smtClean="0"/>
          </a:p>
          <a:p>
            <a:pPr marL="550926" indent="-514350">
              <a:buNone/>
            </a:pPr>
            <a:r>
              <a:rPr lang="en-US" dirty="0" smtClean="0"/>
              <a:t>1. a person who questions the validity or authenticity of something purporting to be factual. </a:t>
            </a:r>
          </a:p>
          <a:p>
            <a:pPr marL="550926" indent="-514350">
              <a:buNone/>
            </a:pPr>
            <a:r>
              <a:rPr lang="en-US" dirty="0" smtClean="0"/>
              <a:t>2. a person who maintains a doubting attitude, as toward values, plans, statements, or the character of others. </a:t>
            </a:r>
          </a:p>
          <a:p>
            <a:pPr marL="550926" indent="-514350">
              <a:buNone/>
            </a:pPr>
            <a:r>
              <a:rPr lang="en-US" dirty="0" smtClean="0"/>
              <a:t>3. a person who doubts the truth of a religion, esp. Christianity, or of important elements of it. </a:t>
            </a:r>
          </a:p>
          <a:p>
            <a:pPr marL="550926" indent="-514350">
              <a:buNone/>
            </a:pPr>
            <a:r>
              <a:rPr lang="en-US" dirty="0" smtClean="0"/>
              <a:t>4. (initial capital letter) Philosophy. </a:t>
            </a:r>
          </a:p>
          <a:p>
            <a:pPr marL="550926" indent="-514350">
              <a:buNone/>
            </a:pPr>
            <a:r>
              <a:rPr lang="en-US" dirty="0" smtClean="0"/>
              <a:t>	a. a member of a philosophical school of ancient Greece, the earliest group of which consisted of </a:t>
            </a:r>
            <a:r>
              <a:rPr lang="en-US" dirty="0" err="1" smtClean="0"/>
              <a:t>Pyrrho</a:t>
            </a:r>
            <a:r>
              <a:rPr lang="en-US" dirty="0" smtClean="0"/>
              <a:t> and his followers, who maintained that real knowledge of things is impossible. </a:t>
            </a:r>
          </a:p>
          <a:p>
            <a:pPr marL="550926" indent="-514350">
              <a:buNone/>
            </a:pPr>
            <a:r>
              <a:rPr lang="en-US" dirty="0" smtClean="0"/>
              <a:t>	b. any later thinker who doubts or questions the possibility of real knowledge of any kind.</a:t>
            </a:r>
            <a:endParaRPr lang="en-US" dirty="0"/>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457200"/>
            <a:ext cx="8686800" cy="838200"/>
          </a:xfrm>
          <a:prstGeom prst="rect">
            <a:avLst/>
          </a:prstGeom>
        </p:spPr>
        <p:txBody>
          <a:bodyPr vert="horz" lIns="45720" rIns="4572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600" b="0" i="0" u="none" strike="noStrike" kern="1200" cap="none" spc="0" normalizeH="0" baseline="0" noProof="0" dirty="0" smtClean="0">
                <a:ln>
                  <a:noFill/>
                </a:ln>
                <a:solidFill>
                  <a:schemeClr val="tx1"/>
                </a:solidFill>
                <a:effectLst/>
                <a:uLnTx/>
                <a:uFillTx/>
                <a:latin typeface="+mj-lt"/>
                <a:ea typeface="+mj-ea"/>
                <a:cs typeface="+mj-cs"/>
              </a:rPr>
              <a:t>Who’s the skeptic?</a:t>
            </a:r>
            <a:endParaRPr kumimoji="0" lang="en-US" sz="46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Content Placeholder 2"/>
          <p:cNvSpPr txBox="1">
            <a:spLocks/>
          </p:cNvSpPr>
          <p:nvPr/>
        </p:nvSpPr>
        <p:spPr>
          <a:xfrm>
            <a:off x="304800" y="1554162"/>
            <a:ext cx="3657600" cy="4525963"/>
          </a:xfrm>
          <a:prstGeom prst="rect">
            <a:avLst/>
          </a:prstGeom>
        </p:spPr>
        <p:txBody>
          <a:bodyPr vert="horz">
            <a:normAutofit fontScale="62500" lnSpcReduction="20000"/>
          </a:bodyPr>
          <a:lstStyle/>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3400" b="0" i="0" u="none" strike="noStrike" kern="1200" cap="none" spc="0" normalizeH="0" baseline="0" noProof="0" dirty="0" smtClean="0">
                <a:ln>
                  <a:noFill/>
                </a:ln>
                <a:solidFill>
                  <a:schemeClr val="tx1"/>
                </a:solidFill>
                <a:effectLst/>
                <a:uLnTx/>
                <a:uFillTx/>
                <a:latin typeface="+mj-lt"/>
                <a:ea typeface="+mn-ea"/>
                <a:cs typeface="+mn-cs"/>
              </a:rPr>
              <a:t>Susan Blackmore </a:t>
            </a:r>
            <a:br>
              <a:rPr kumimoji="0" lang="en-US" sz="3400" b="0" i="0" u="none" strike="noStrike" kern="1200" cap="none" spc="0" normalizeH="0" baseline="0" noProof="0" dirty="0" smtClean="0">
                <a:ln>
                  <a:noFill/>
                </a:ln>
                <a:solidFill>
                  <a:schemeClr val="tx1"/>
                </a:solidFill>
                <a:effectLst/>
                <a:uLnTx/>
                <a:uFillTx/>
                <a:latin typeface="+mj-lt"/>
                <a:ea typeface="+mn-ea"/>
                <a:cs typeface="+mn-cs"/>
              </a:rPr>
            </a:br>
            <a:r>
              <a:rPr kumimoji="0" lang="en-US" sz="3400" b="0" i="0" u="none" strike="noStrike" kern="1200" cap="none" spc="0" normalizeH="0" baseline="0" noProof="0" dirty="0" smtClean="0">
                <a:ln>
                  <a:noFill/>
                </a:ln>
                <a:solidFill>
                  <a:schemeClr val="tx1"/>
                </a:solidFill>
                <a:effectLst/>
                <a:uLnTx/>
                <a:uFillTx/>
                <a:latin typeface="+mj-lt"/>
                <a:ea typeface="+mn-ea"/>
                <a:cs typeface="+mn-cs"/>
              </a:rPr>
              <a:t>Richard Dawkins </a:t>
            </a:r>
            <a:br>
              <a:rPr kumimoji="0" lang="en-US" sz="3400" b="0" i="0" u="none" strike="noStrike" kern="1200" cap="none" spc="0" normalizeH="0" baseline="0" noProof="0" dirty="0" smtClean="0">
                <a:ln>
                  <a:noFill/>
                </a:ln>
                <a:solidFill>
                  <a:schemeClr val="tx1"/>
                </a:solidFill>
                <a:effectLst/>
                <a:uLnTx/>
                <a:uFillTx/>
                <a:latin typeface="+mj-lt"/>
                <a:ea typeface="+mn-ea"/>
                <a:cs typeface="+mn-cs"/>
              </a:rPr>
            </a:br>
            <a:r>
              <a:rPr kumimoji="0" lang="en-US" sz="3400" b="0" i="0" u="none" strike="noStrike" kern="1200" cap="none" spc="0" normalizeH="0" baseline="0" noProof="0" dirty="0" smtClean="0">
                <a:ln>
                  <a:noFill/>
                </a:ln>
                <a:solidFill>
                  <a:schemeClr val="tx1"/>
                </a:solidFill>
                <a:effectLst/>
                <a:uLnTx/>
                <a:uFillTx/>
                <a:latin typeface="+mj-lt"/>
                <a:ea typeface="+mn-ea"/>
                <a:cs typeface="+mn-cs"/>
              </a:rPr>
              <a:t>David Deutsch </a:t>
            </a:r>
            <a:br>
              <a:rPr kumimoji="0" lang="en-US" sz="3400" b="0" i="0" u="none" strike="noStrike" kern="1200" cap="none" spc="0" normalizeH="0" baseline="0" noProof="0" dirty="0" smtClean="0">
                <a:ln>
                  <a:noFill/>
                </a:ln>
                <a:solidFill>
                  <a:schemeClr val="tx1"/>
                </a:solidFill>
                <a:effectLst/>
                <a:uLnTx/>
                <a:uFillTx/>
                <a:latin typeface="+mj-lt"/>
                <a:ea typeface="+mn-ea"/>
                <a:cs typeface="+mn-cs"/>
              </a:rPr>
            </a:br>
            <a:r>
              <a:rPr kumimoji="0" lang="en-US" sz="3400" b="0" i="0" u="none" strike="noStrike" kern="1200" cap="none" spc="0" normalizeH="0" baseline="0" noProof="0" dirty="0" smtClean="0">
                <a:ln>
                  <a:noFill/>
                </a:ln>
                <a:solidFill>
                  <a:schemeClr val="tx1"/>
                </a:solidFill>
                <a:effectLst/>
                <a:uLnTx/>
                <a:uFillTx/>
                <a:latin typeface="+mj-lt"/>
                <a:ea typeface="+mn-ea"/>
                <a:cs typeface="+mn-cs"/>
              </a:rPr>
              <a:t>Chris French </a:t>
            </a:r>
            <a:br>
              <a:rPr kumimoji="0" lang="en-US" sz="3400" b="0" i="0" u="none" strike="noStrike" kern="1200" cap="none" spc="0" normalizeH="0" baseline="0" noProof="0" dirty="0" smtClean="0">
                <a:ln>
                  <a:noFill/>
                </a:ln>
                <a:solidFill>
                  <a:schemeClr val="tx1"/>
                </a:solidFill>
                <a:effectLst/>
                <a:uLnTx/>
                <a:uFillTx/>
                <a:latin typeface="+mj-lt"/>
                <a:ea typeface="+mn-ea"/>
                <a:cs typeface="+mn-cs"/>
              </a:rPr>
            </a:br>
            <a:r>
              <a:rPr kumimoji="0" lang="en-US" sz="3400" b="0" i="0" u="none" strike="noStrike" kern="1200" cap="none" spc="0" normalizeH="0" baseline="0" noProof="0" dirty="0" smtClean="0">
                <a:ln>
                  <a:noFill/>
                </a:ln>
                <a:solidFill>
                  <a:schemeClr val="tx1"/>
                </a:solidFill>
                <a:effectLst/>
                <a:uLnTx/>
                <a:uFillTx/>
                <a:latin typeface="+mj-lt"/>
                <a:ea typeface="+mn-ea"/>
                <a:cs typeface="+mn-cs"/>
              </a:rPr>
              <a:t>Martin Gardner </a:t>
            </a:r>
            <a:br>
              <a:rPr kumimoji="0" lang="en-US" sz="3400" b="0" i="0" u="none" strike="noStrike" kern="1200" cap="none" spc="0" normalizeH="0" baseline="0" noProof="0" dirty="0" smtClean="0">
                <a:ln>
                  <a:noFill/>
                </a:ln>
                <a:solidFill>
                  <a:schemeClr val="tx1"/>
                </a:solidFill>
                <a:effectLst/>
                <a:uLnTx/>
                <a:uFillTx/>
                <a:latin typeface="+mj-lt"/>
                <a:ea typeface="+mn-ea"/>
                <a:cs typeface="+mn-cs"/>
              </a:rPr>
            </a:br>
            <a:r>
              <a:rPr kumimoji="0" lang="en-US" sz="3400" b="0" i="0" u="none" strike="noStrike" kern="1200" cap="none" spc="0" normalizeH="0" baseline="0" noProof="0" dirty="0" smtClean="0">
                <a:ln>
                  <a:noFill/>
                </a:ln>
                <a:solidFill>
                  <a:schemeClr val="tx1"/>
                </a:solidFill>
                <a:effectLst/>
                <a:uLnTx/>
                <a:uFillTx/>
                <a:latin typeface="+mj-lt"/>
                <a:ea typeface="+mn-ea"/>
                <a:cs typeface="+mn-cs"/>
              </a:rPr>
              <a:t>Nicholas Humphrey </a:t>
            </a:r>
            <a:br>
              <a:rPr kumimoji="0" lang="en-US" sz="3400" b="0" i="0" u="none" strike="noStrike" kern="1200" cap="none" spc="0" normalizeH="0" baseline="0" noProof="0" dirty="0" smtClean="0">
                <a:ln>
                  <a:noFill/>
                </a:ln>
                <a:solidFill>
                  <a:schemeClr val="tx1"/>
                </a:solidFill>
                <a:effectLst/>
                <a:uLnTx/>
                <a:uFillTx/>
                <a:latin typeface="+mj-lt"/>
                <a:ea typeface="+mn-ea"/>
                <a:cs typeface="+mn-cs"/>
              </a:rPr>
            </a:br>
            <a:r>
              <a:rPr kumimoji="0" lang="en-US" sz="3400" b="0" i="0" u="none" strike="noStrike" kern="1200" cap="none" spc="0" normalizeH="0" baseline="0" noProof="0" dirty="0" smtClean="0">
                <a:ln>
                  <a:noFill/>
                </a:ln>
                <a:solidFill>
                  <a:schemeClr val="tx1"/>
                </a:solidFill>
                <a:effectLst/>
                <a:uLnTx/>
                <a:uFillTx/>
                <a:latin typeface="+mj-lt"/>
                <a:ea typeface="+mn-ea"/>
                <a:cs typeface="+mn-cs"/>
              </a:rPr>
              <a:t>Mike Hutchison </a:t>
            </a:r>
            <a:br>
              <a:rPr kumimoji="0" lang="en-US" sz="3400" b="0" i="0" u="none" strike="noStrike" kern="1200" cap="none" spc="0" normalizeH="0" baseline="0" noProof="0" dirty="0" smtClean="0">
                <a:ln>
                  <a:noFill/>
                </a:ln>
                <a:solidFill>
                  <a:schemeClr val="tx1"/>
                </a:solidFill>
                <a:effectLst/>
                <a:uLnTx/>
                <a:uFillTx/>
                <a:latin typeface="+mj-lt"/>
                <a:ea typeface="+mn-ea"/>
                <a:cs typeface="+mn-cs"/>
              </a:rPr>
            </a:br>
            <a:r>
              <a:rPr kumimoji="0" lang="en-US" sz="3400" b="0" i="0" u="none" strike="noStrike" kern="1200" cap="none" spc="0" normalizeH="0" baseline="0" noProof="0" dirty="0" smtClean="0">
                <a:ln>
                  <a:noFill/>
                </a:ln>
                <a:solidFill>
                  <a:schemeClr val="tx1"/>
                </a:solidFill>
                <a:effectLst/>
                <a:uLnTx/>
                <a:uFillTx/>
                <a:latin typeface="+mj-lt"/>
                <a:ea typeface="+mn-ea"/>
                <a:cs typeface="+mn-cs"/>
              </a:rPr>
              <a:t>Ray Hyman </a:t>
            </a:r>
            <a:br>
              <a:rPr kumimoji="0" lang="en-US" sz="3400" b="0" i="0" u="none" strike="noStrike" kern="1200" cap="none" spc="0" normalizeH="0" baseline="0" noProof="0" dirty="0" smtClean="0">
                <a:ln>
                  <a:noFill/>
                </a:ln>
                <a:solidFill>
                  <a:schemeClr val="tx1"/>
                </a:solidFill>
                <a:effectLst/>
                <a:uLnTx/>
                <a:uFillTx/>
                <a:latin typeface="+mj-lt"/>
                <a:ea typeface="+mn-ea"/>
                <a:cs typeface="+mn-cs"/>
              </a:rPr>
            </a:br>
            <a:r>
              <a:rPr kumimoji="0" lang="en-US" sz="3400" b="0" i="0" u="none" strike="noStrike" kern="1200" cap="none" spc="0" normalizeH="0" baseline="0" noProof="0" dirty="0" smtClean="0">
                <a:ln>
                  <a:noFill/>
                </a:ln>
                <a:solidFill>
                  <a:schemeClr val="tx1"/>
                </a:solidFill>
                <a:effectLst/>
                <a:uLnTx/>
                <a:uFillTx/>
                <a:latin typeface="+mj-lt"/>
                <a:ea typeface="+mn-ea"/>
                <a:cs typeface="+mn-cs"/>
              </a:rPr>
              <a:t>Paul Kurtz </a:t>
            </a:r>
            <a:br>
              <a:rPr kumimoji="0" lang="en-US" sz="3400" b="0" i="0" u="none" strike="noStrike" kern="1200" cap="none" spc="0" normalizeH="0" baseline="0" noProof="0" dirty="0" smtClean="0">
                <a:ln>
                  <a:noFill/>
                </a:ln>
                <a:solidFill>
                  <a:schemeClr val="tx1"/>
                </a:solidFill>
                <a:effectLst/>
                <a:uLnTx/>
                <a:uFillTx/>
                <a:latin typeface="+mj-lt"/>
                <a:ea typeface="+mn-ea"/>
                <a:cs typeface="+mn-cs"/>
              </a:rPr>
            </a:br>
            <a:r>
              <a:rPr kumimoji="0" lang="en-US" sz="3400" b="0" i="0" u="none" strike="noStrike" kern="1200" cap="none" spc="0" normalizeH="0" baseline="0" noProof="0" dirty="0" smtClean="0">
                <a:ln>
                  <a:noFill/>
                </a:ln>
                <a:solidFill>
                  <a:schemeClr val="tx1"/>
                </a:solidFill>
                <a:effectLst/>
                <a:uLnTx/>
                <a:uFillTx/>
                <a:latin typeface="+mj-lt"/>
                <a:ea typeface="+mn-ea"/>
                <a:cs typeface="+mn-cs"/>
              </a:rPr>
              <a:t>David Marks </a:t>
            </a:r>
            <a:br>
              <a:rPr kumimoji="0" lang="en-US" sz="3400" b="0" i="0" u="none" strike="noStrike" kern="1200" cap="none" spc="0" normalizeH="0" baseline="0" noProof="0" dirty="0" smtClean="0">
                <a:ln>
                  <a:noFill/>
                </a:ln>
                <a:solidFill>
                  <a:schemeClr val="tx1"/>
                </a:solidFill>
                <a:effectLst/>
                <a:uLnTx/>
                <a:uFillTx/>
                <a:latin typeface="+mj-lt"/>
                <a:ea typeface="+mn-ea"/>
                <a:cs typeface="+mn-cs"/>
              </a:rPr>
            </a:br>
            <a:r>
              <a:rPr kumimoji="0" lang="en-US" sz="3400" b="0" i="0" u="none" strike="noStrike" kern="1200" cap="none" spc="0" normalizeH="0" baseline="0" noProof="0" dirty="0" smtClean="0">
                <a:ln>
                  <a:noFill/>
                </a:ln>
                <a:solidFill>
                  <a:schemeClr val="tx1"/>
                </a:solidFill>
                <a:effectLst/>
                <a:uLnTx/>
                <a:uFillTx/>
                <a:latin typeface="+mj-lt"/>
                <a:ea typeface="+mn-ea"/>
                <a:cs typeface="+mn-cs"/>
              </a:rPr>
              <a:t>James Randi </a:t>
            </a:r>
            <a:br>
              <a:rPr kumimoji="0" lang="en-US" sz="3400" b="0" i="0" u="none" strike="noStrike" kern="1200" cap="none" spc="0" normalizeH="0" baseline="0" noProof="0" dirty="0" smtClean="0">
                <a:ln>
                  <a:noFill/>
                </a:ln>
                <a:solidFill>
                  <a:schemeClr val="tx1"/>
                </a:solidFill>
                <a:effectLst/>
                <a:uLnTx/>
                <a:uFillTx/>
                <a:latin typeface="+mj-lt"/>
                <a:ea typeface="+mn-ea"/>
                <a:cs typeface="+mn-cs"/>
              </a:rPr>
            </a:br>
            <a:r>
              <a:rPr kumimoji="0" lang="en-US" sz="3400" b="0" i="0" u="none" strike="noStrike" kern="1200" cap="none" spc="0" normalizeH="0" baseline="0" noProof="0" dirty="0" smtClean="0">
                <a:ln>
                  <a:noFill/>
                </a:ln>
                <a:solidFill>
                  <a:schemeClr val="tx1"/>
                </a:solidFill>
                <a:effectLst/>
                <a:uLnTx/>
                <a:uFillTx/>
                <a:latin typeface="+mj-lt"/>
                <a:ea typeface="+mn-ea"/>
                <a:cs typeface="+mn-cs"/>
              </a:rPr>
              <a:t>Michael </a:t>
            </a:r>
            <a:r>
              <a:rPr kumimoji="0" lang="en-US" sz="3400" b="0" i="0" u="none" strike="noStrike" kern="1200" cap="none" spc="0" normalizeH="0" baseline="0" noProof="0" dirty="0" err="1" smtClean="0">
                <a:ln>
                  <a:noFill/>
                </a:ln>
                <a:solidFill>
                  <a:schemeClr val="tx1"/>
                </a:solidFill>
                <a:effectLst/>
                <a:uLnTx/>
                <a:uFillTx/>
                <a:latin typeface="+mj-lt"/>
                <a:ea typeface="+mn-ea"/>
                <a:cs typeface="+mn-cs"/>
              </a:rPr>
              <a:t>Shermer</a:t>
            </a:r>
            <a:r>
              <a:rPr kumimoji="0" lang="en-US" sz="3400" b="0" i="0" u="none" strike="noStrike" kern="1200" cap="none" spc="0" normalizeH="0" baseline="0" noProof="0" dirty="0" smtClean="0">
                <a:ln>
                  <a:noFill/>
                </a:ln>
                <a:solidFill>
                  <a:schemeClr val="tx1"/>
                </a:solidFill>
                <a:effectLst/>
                <a:uLnTx/>
                <a:uFillTx/>
                <a:latin typeface="+mj-lt"/>
                <a:ea typeface="+mn-ea"/>
                <a:cs typeface="+mn-cs"/>
              </a:rPr>
              <a:t> </a:t>
            </a:r>
            <a:br>
              <a:rPr kumimoji="0" lang="en-US" sz="3400" b="0" i="0" u="none" strike="noStrike" kern="1200" cap="none" spc="0" normalizeH="0" baseline="0" noProof="0" dirty="0" smtClean="0">
                <a:ln>
                  <a:noFill/>
                </a:ln>
                <a:solidFill>
                  <a:schemeClr val="tx1"/>
                </a:solidFill>
                <a:effectLst/>
                <a:uLnTx/>
                <a:uFillTx/>
                <a:latin typeface="+mj-lt"/>
                <a:ea typeface="+mn-ea"/>
                <a:cs typeface="+mn-cs"/>
              </a:rPr>
            </a:br>
            <a:r>
              <a:rPr kumimoji="0" lang="en-US" sz="3400" b="0" i="0" u="none" strike="noStrike" kern="1200" cap="none" spc="0" normalizeH="0" baseline="0" noProof="0" dirty="0" smtClean="0">
                <a:ln>
                  <a:noFill/>
                </a:ln>
                <a:solidFill>
                  <a:schemeClr val="tx1"/>
                </a:solidFill>
                <a:effectLst/>
                <a:uLnTx/>
                <a:uFillTx/>
                <a:latin typeface="+mj-lt"/>
                <a:ea typeface="+mn-ea"/>
                <a:cs typeface="+mn-cs"/>
              </a:rPr>
              <a:t>Richard Wiseman </a:t>
            </a:r>
            <a:br>
              <a:rPr kumimoji="0" lang="en-US" sz="3400" b="0" i="0" u="none" strike="noStrike" kern="1200" cap="none" spc="0" normalizeH="0" baseline="0" noProof="0" dirty="0" smtClean="0">
                <a:ln>
                  <a:noFill/>
                </a:ln>
                <a:solidFill>
                  <a:schemeClr val="tx1"/>
                </a:solidFill>
                <a:effectLst/>
                <a:uLnTx/>
                <a:uFillTx/>
                <a:latin typeface="+mj-lt"/>
                <a:ea typeface="+mn-ea"/>
                <a:cs typeface="+mn-cs"/>
              </a:rPr>
            </a:br>
            <a:r>
              <a:rPr kumimoji="0" lang="en-US" sz="3400" b="0" i="0" u="none" strike="noStrike" kern="1200" cap="none" spc="0" normalizeH="0" baseline="0" noProof="0" dirty="0" smtClean="0">
                <a:ln>
                  <a:noFill/>
                </a:ln>
                <a:solidFill>
                  <a:schemeClr val="tx1"/>
                </a:solidFill>
                <a:effectLst/>
                <a:uLnTx/>
                <a:uFillTx/>
                <a:latin typeface="+mj-lt"/>
                <a:ea typeface="+mn-ea"/>
                <a:cs typeface="+mn-cs"/>
              </a:rPr>
              <a:t>Lewis </a:t>
            </a:r>
            <a:r>
              <a:rPr kumimoji="0" lang="en-US" sz="3400" b="0" i="0" u="none" strike="noStrike" kern="1200" cap="none" spc="0" normalizeH="0" baseline="0" noProof="0" dirty="0" err="1" smtClean="0">
                <a:ln>
                  <a:noFill/>
                </a:ln>
                <a:solidFill>
                  <a:schemeClr val="tx1"/>
                </a:solidFill>
                <a:effectLst/>
                <a:uLnTx/>
                <a:uFillTx/>
                <a:latin typeface="+mj-lt"/>
                <a:ea typeface="+mn-ea"/>
                <a:cs typeface="+mn-cs"/>
              </a:rPr>
              <a:t>Wolpert</a:t>
            </a:r>
            <a:r>
              <a:rPr kumimoji="0" lang="en-US" sz="3400" b="0" i="0" u="none" strike="noStrike" kern="1200" cap="none" spc="0" normalizeH="0" baseline="0" noProof="0" dirty="0" smtClean="0">
                <a:ln>
                  <a:noFill/>
                </a:ln>
                <a:solidFill>
                  <a:schemeClr val="tx1"/>
                </a:solidFill>
                <a:effectLst/>
                <a:uLnTx/>
                <a:uFillTx/>
                <a:latin typeface="+mj-lt"/>
                <a:ea typeface="+mn-ea"/>
                <a:cs typeface="+mn-cs"/>
              </a:rPr>
              <a:t> </a:t>
            </a:r>
            <a:br>
              <a:rPr kumimoji="0" lang="en-US" sz="3400" b="0" i="0" u="none" strike="noStrike" kern="1200" cap="none" spc="0" normalizeH="0" baseline="0" noProof="0" dirty="0" smtClean="0">
                <a:ln>
                  <a:noFill/>
                </a:ln>
                <a:solidFill>
                  <a:schemeClr val="tx1"/>
                </a:solidFill>
                <a:effectLst/>
                <a:uLnTx/>
                <a:uFillTx/>
                <a:latin typeface="+mj-lt"/>
                <a:ea typeface="+mn-ea"/>
                <a:cs typeface="+mn-cs"/>
              </a:rPr>
            </a:br>
            <a:r>
              <a:rPr kumimoji="0" lang="en-US" sz="3400" b="0" i="0" u="none" strike="noStrike" kern="1200" cap="none" spc="0" normalizeH="0" baseline="0" noProof="0" dirty="0" smtClean="0">
                <a:ln>
                  <a:noFill/>
                </a:ln>
                <a:solidFill>
                  <a:schemeClr val="tx1"/>
                </a:solidFill>
                <a:effectLst/>
                <a:uLnTx/>
                <a:uFillTx/>
                <a:latin typeface="+mj-lt"/>
                <a:ea typeface="+mn-ea"/>
                <a:cs typeface="+mn-cs"/>
              </a:rPr>
              <a:t>Tony </a:t>
            </a:r>
            <a:r>
              <a:rPr kumimoji="0" lang="en-US" sz="3400" b="0" i="0" u="none" strike="noStrike" kern="1200" cap="none" spc="0" normalizeH="0" baseline="0" noProof="0" dirty="0" err="1" smtClean="0">
                <a:ln>
                  <a:noFill/>
                </a:ln>
                <a:solidFill>
                  <a:schemeClr val="tx1"/>
                </a:solidFill>
                <a:effectLst/>
                <a:uLnTx/>
                <a:uFillTx/>
                <a:latin typeface="+mj-lt"/>
                <a:ea typeface="+mn-ea"/>
                <a:cs typeface="+mn-cs"/>
              </a:rPr>
              <a:t>Youens</a:t>
            </a:r>
            <a:r>
              <a:rPr kumimoji="0" lang="en-US" sz="3400" b="0" i="0" u="none" strike="noStrike" kern="1200" cap="none" spc="0" normalizeH="0" baseline="0" noProof="0" dirty="0" smtClean="0">
                <a:ln>
                  <a:noFill/>
                </a:ln>
                <a:solidFill>
                  <a:schemeClr val="tx1"/>
                </a:solidFill>
                <a:effectLst/>
                <a:uLnTx/>
                <a:uFillTx/>
                <a:latin typeface="+mj-lt"/>
                <a:ea typeface="+mn-ea"/>
                <a:cs typeface="+mn-cs"/>
              </a:rPr>
              <a:t> </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en-US" sz="3400" b="0" i="0" u="none" strike="noStrike" kern="1200" cap="none" spc="0" normalizeH="0" baseline="0" noProof="0" dirty="0" smtClean="0">
                <a:ln>
                  <a:noFill/>
                </a:ln>
                <a:solidFill>
                  <a:schemeClr val="tx1"/>
                </a:solidFill>
                <a:effectLst/>
                <a:uLnTx/>
                <a:uFillTx/>
                <a:latin typeface="+mj-lt"/>
                <a:ea typeface="+mn-ea"/>
                <a:cs typeface="+mn-cs"/>
              </a:rPr>
              <a:t>	Brian Dunning</a:t>
            </a:r>
            <a:endParaRPr kumimoji="0" lang="en-US" sz="3000" b="0" i="0" u="none" strike="noStrike" kern="1200" cap="none" spc="0" normalizeH="0" baseline="0" noProof="0" dirty="0">
              <a:ln>
                <a:noFill/>
              </a:ln>
              <a:solidFill>
                <a:schemeClr val="tx1"/>
              </a:solidFill>
              <a:effectLst/>
              <a:uLnTx/>
              <a:uFillTx/>
              <a:latin typeface="+mj-lt"/>
              <a:ea typeface="+mn-ea"/>
              <a:cs typeface="+mn-cs"/>
            </a:endParaRPr>
          </a:p>
        </p:txBody>
      </p:sp>
      <p:sp>
        <p:nvSpPr>
          <p:cNvPr id="6" name="TextBox 5"/>
          <p:cNvSpPr txBox="1"/>
          <p:nvPr/>
        </p:nvSpPr>
        <p:spPr>
          <a:xfrm>
            <a:off x="4343400" y="1600200"/>
            <a:ext cx="3886200" cy="3785652"/>
          </a:xfrm>
          <a:prstGeom prst="rect">
            <a:avLst/>
          </a:prstGeom>
          <a:noFill/>
          <a:ln>
            <a:solidFill>
              <a:schemeClr val="accent1"/>
            </a:solidFill>
          </a:ln>
        </p:spPr>
        <p:txBody>
          <a:bodyPr wrap="square" rtlCol="0">
            <a:spAutoFit/>
          </a:bodyPr>
          <a:lstStyle/>
          <a:p>
            <a:r>
              <a:rPr lang="en-US" sz="2400" dirty="0" smtClean="0">
                <a:solidFill>
                  <a:schemeClr val="tx2"/>
                </a:solidFill>
                <a:latin typeface="+mj-lt"/>
              </a:rPr>
              <a:t>Ben Stein</a:t>
            </a:r>
          </a:p>
          <a:p>
            <a:r>
              <a:rPr lang="en-US" sz="2400" dirty="0" smtClean="0">
                <a:solidFill>
                  <a:schemeClr val="tx2"/>
                </a:solidFill>
                <a:latin typeface="+mj-lt"/>
              </a:rPr>
              <a:t>Rupert Sheldrake</a:t>
            </a:r>
          </a:p>
          <a:p>
            <a:r>
              <a:rPr lang="en-US" sz="2400" dirty="0" smtClean="0">
                <a:solidFill>
                  <a:schemeClr val="tx2"/>
                </a:solidFill>
                <a:latin typeface="+mj-lt"/>
              </a:rPr>
              <a:t>Alex </a:t>
            </a:r>
            <a:r>
              <a:rPr lang="en-US" sz="2400" dirty="0" err="1" smtClean="0">
                <a:solidFill>
                  <a:schemeClr val="tx2"/>
                </a:solidFill>
                <a:latin typeface="+mj-lt"/>
              </a:rPr>
              <a:t>Tsakiris</a:t>
            </a:r>
            <a:endParaRPr lang="en-US" sz="2400" dirty="0" smtClean="0">
              <a:solidFill>
                <a:schemeClr val="tx2"/>
              </a:solidFill>
              <a:latin typeface="+mj-lt"/>
            </a:endParaRPr>
          </a:p>
          <a:p>
            <a:r>
              <a:rPr lang="en-US" sz="2400" dirty="0" smtClean="0">
                <a:solidFill>
                  <a:schemeClr val="tx2"/>
                </a:solidFill>
                <a:latin typeface="+mj-lt"/>
              </a:rPr>
              <a:t>David Ray Griffin</a:t>
            </a:r>
          </a:p>
          <a:p>
            <a:r>
              <a:rPr lang="en-US" sz="2400" dirty="0" smtClean="0">
                <a:solidFill>
                  <a:schemeClr val="tx2"/>
                </a:solidFill>
                <a:latin typeface="+mj-lt"/>
              </a:rPr>
              <a:t>Steven Jones</a:t>
            </a:r>
          </a:p>
          <a:p>
            <a:r>
              <a:rPr lang="en-US" sz="2400" dirty="0" smtClean="0">
                <a:solidFill>
                  <a:schemeClr val="tx2"/>
                </a:solidFill>
                <a:latin typeface="+mj-lt"/>
              </a:rPr>
              <a:t>James </a:t>
            </a:r>
            <a:r>
              <a:rPr lang="en-US" sz="2400" dirty="0" err="1" smtClean="0">
                <a:solidFill>
                  <a:schemeClr val="tx2"/>
                </a:solidFill>
                <a:latin typeface="+mj-lt"/>
              </a:rPr>
              <a:t>Fetzer</a:t>
            </a:r>
            <a:endParaRPr lang="en-US" sz="2400" dirty="0" smtClean="0">
              <a:solidFill>
                <a:schemeClr val="tx2"/>
              </a:solidFill>
              <a:latin typeface="+mj-lt"/>
            </a:endParaRPr>
          </a:p>
          <a:p>
            <a:r>
              <a:rPr lang="en-US" sz="2400" dirty="0" smtClean="0">
                <a:solidFill>
                  <a:schemeClr val="tx2"/>
                </a:solidFill>
                <a:latin typeface="+mj-lt"/>
              </a:rPr>
              <a:t>Kent </a:t>
            </a:r>
            <a:r>
              <a:rPr lang="en-US" sz="2400" dirty="0" err="1" smtClean="0">
                <a:solidFill>
                  <a:schemeClr val="tx2"/>
                </a:solidFill>
                <a:latin typeface="+mj-lt"/>
              </a:rPr>
              <a:t>Hovind</a:t>
            </a:r>
            <a:endParaRPr lang="en-US" sz="2400" dirty="0" smtClean="0">
              <a:solidFill>
                <a:schemeClr val="tx2"/>
              </a:solidFill>
              <a:latin typeface="+mj-lt"/>
            </a:endParaRPr>
          </a:p>
          <a:p>
            <a:r>
              <a:rPr lang="en-US" sz="2400" dirty="0" smtClean="0">
                <a:solidFill>
                  <a:schemeClr val="tx2"/>
                </a:solidFill>
                <a:latin typeface="+mj-lt"/>
              </a:rPr>
              <a:t>Ken Hamm</a:t>
            </a:r>
          </a:p>
          <a:p>
            <a:r>
              <a:rPr lang="en-US" sz="2400" dirty="0" smtClean="0">
                <a:solidFill>
                  <a:schemeClr val="tx2"/>
                </a:solidFill>
                <a:latin typeface="+mj-lt"/>
                <a:hlinkClick r:id="rId2" action="ppaction://hlinkfile"/>
              </a:rPr>
              <a:t>Charlie</a:t>
            </a:r>
            <a:endParaRPr lang="en-US" sz="2400" dirty="0" smtClean="0">
              <a:solidFill>
                <a:schemeClr val="tx2"/>
              </a:solidFill>
              <a:latin typeface="+mj-lt"/>
            </a:endParaRPr>
          </a:p>
          <a:p>
            <a:endParaRPr lang="en-US" sz="2400" dirty="0">
              <a:solidFill>
                <a:schemeClr val="tx2"/>
              </a:solidFill>
            </a:endParaRPr>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I’ve Heard</a:t>
            </a:r>
            <a:endParaRPr lang="en-US" dirty="0"/>
          </a:p>
        </p:txBody>
      </p:sp>
      <p:sp>
        <p:nvSpPr>
          <p:cNvPr id="5" name="Content Placeholder 4"/>
          <p:cNvSpPr>
            <a:spLocks noGrp="1"/>
          </p:cNvSpPr>
          <p:nvPr>
            <p:ph idx="1"/>
          </p:nvPr>
        </p:nvSpPr>
        <p:spPr/>
        <p:txBody>
          <a:bodyPr>
            <a:normAutofit/>
          </a:bodyPr>
          <a:lstStyle/>
          <a:p>
            <a:r>
              <a:rPr lang="en-US" sz="2800" dirty="0" smtClean="0"/>
              <a:t>Promotional products keynote speaker</a:t>
            </a:r>
          </a:p>
          <a:p>
            <a:pPr lvl="1"/>
            <a:r>
              <a:rPr lang="en-US" sz="2400" dirty="0" smtClean="0"/>
              <a:t>Earth climate change and Mars?</a:t>
            </a:r>
          </a:p>
          <a:p>
            <a:pPr marL="420624" lvl="1" indent="-384048">
              <a:buSzPct val="80000"/>
              <a:buFont typeface="Wingdings 2"/>
              <a:buChar char=""/>
            </a:pPr>
            <a:r>
              <a:rPr lang="en-US" sz="2400" dirty="0" smtClean="0"/>
              <a:t>Frank </a:t>
            </a:r>
            <a:r>
              <a:rPr lang="en-US" sz="2400" dirty="0" err="1" smtClean="0"/>
              <a:t>Antenori</a:t>
            </a:r>
            <a:r>
              <a:rPr lang="en-US" sz="2400" dirty="0" smtClean="0"/>
              <a:t> (AZ Conservative Politician)</a:t>
            </a:r>
          </a:p>
          <a:p>
            <a:pPr lvl="1"/>
            <a:r>
              <a:rPr lang="en-US" sz="2400" dirty="0" smtClean="0"/>
              <a:t>National Review</a:t>
            </a:r>
          </a:p>
          <a:p>
            <a:r>
              <a:rPr lang="en-US" sz="2800" dirty="0" smtClean="0"/>
              <a:t>At a party</a:t>
            </a:r>
          </a:p>
          <a:p>
            <a:pPr lvl="1"/>
            <a:r>
              <a:rPr lang="en-US" sz="2400" dirty="0" smtClean="0"/>
              <a:t>“I’m a skeptic. I don’t trust the scientists”</a:t>
            </a:r>
          </a:p>
          <a:p>
            <a:r>
              <a:rPr lang="en-US" sz="2800" dirty="0" smtClean="0"/>
              <a:t>Penn Gillette</a:t>
            </a:r>
          </a:p>
          <a:p>
            <a:pPr lvl="1"/>
            <a:r>
              <a:rPr lang="en-US" sz="2400" dirty="0" smtClean="0"/>
              <a:t>“</a:t>
            </a:r>
            <a:r>
              <a:rPr lang="en-US" sz="2400" b="1" dirty="0" smtClean="0"/>
              <a:t>I loathe everything about Al Gore, so since Gore has been crusading against climate change it must be garbage.</a:t>
            </a:r>
            <a:r>
              <a:rPr lang="en-US" sz="2400" dirty="0" smtClean="0"/>
              <a:t>”</a:t>
            </a:r>
            <a:endParaRPr lang="en-US" sz="2400" dirty="0"/>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Thinking</a:t>
            </a:r>
            <a:endParaRPr lang="en-US" dirty="0"/>
          </a:p>
        </p:txBody>
      </p:sp>
      <p:sp>
        <p:nvSpPr>
          <p:cNvPr id="3" name="Content Placeholder 2"/>
          <p:cNvSpPr>
            <a:spLocks noGrp="1"/>
          </p:cNvSpPr>
          <p:nvPr>
            <p:ph idx="1"/>
          </p:nvPr>
        </p:nvSpPr>
        <p:spPr/>
        <p:txBody>
          <a:bodyPr>
            <a:normAutofit fontScale="47500" lnSpcReduction="20000"/>
          </a:bodyPr>
          <a:lstStyle/>
          <a:p>
            <a:r>
              <a:rPr lang="en-US" sz="3400" b="1" dirty="0" smtClean="0"/>
              <a:t>Critical thinking</a:t>
            </a:r>
            <a:r>
              <a:rPr lang="en-US" sz="3400" dirty="0" smtClean="0"/>
              <a:t> is the careful, deliberate determination of whether we should accept, reject, or suspend judgment about a claim and the degree of confidence with which we accept or reject it. It is a purposeful and reflective judgment about what to believe or what to do in response to observations, experience, verbal or written expressions, or arguments. Critical thinking might involve determining the meaning and significance of what is observed or expressed, or, concerning a given inference or argument, determining whether there is adequate justification to accept the conclusion as true. Hence, Fisher &amp; </a:t>
            </a:r>
            <a:r>
              <a:rPr lang="en-US" sz="3400" dirty="0" err="1" smtClean="0"/>
              <a:t>Scriven</a:t>
            </a:r>
            <a:r>
              <a:rPr lang="en-US" sz="3400" dirty="0" smtClean="0"/>
              <a:t> define critical thinking as "Skilled, active, interpretation and evaluation of observations, communications, information, and argumentation."</a:t>
            </a:r>
          </a:p>
          <a:p>
            <a:r>
              <a:rPr lang="en-US" sz="3800" b="1" dirty="0" smtClean="0"/>
              <a:t>Critical thinking gives due consideration to the evidence</a:t>
            </a:r>
            <a:r>
              <a:rPr lang="en-US" sz="3400" dirty="0" smtClean="0"/>
              <a:t>, the context of judgment, the relevant criteria for making the judgment well, the applicable methods or techniques for forming the judgment, and the applicable theoretical constructs for understanding the nature of the problem and the question at hand. Critical thinking employs not only logic but broad intellectual criteria such as clarity, credibility, accuracy, precision, relevance, depth, breadth, significance and fairness.</a:t>
            </a:r>
          </a:p>
          <a:p>
            <a:r>
              <a:rPr lang="en-US" sz="3400" dirty="0" smtClean="0"/>
              <a:t>In contemporary usage "critical" has the connotation of expressing disapproval,</a:t>
            </a:r>
            <a:r>
              <a:rPr lang="en-US" sz="3400" baseline="30000" dirty="0" smtClean="0"/>
              <a:t> </a:t>
            </a:r>
            <a:r>
              <a:rPr lang="en-US" sz="3400" dirty="0" smtClean="0"/>
              <a:t>which is not always true of critical thinking. A critical evaluation of an argument, for example, might conclude that it is good.</a:t>
            </a:r>
          </a:p>
          <a:p>
            <a:pPr>
              <a:buNone/>
            </a:pPr>
            <a:endParaRPr lang="en-US" dirty="0"/>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Aside</a:t>
            </a:r>
            <a:endParaRPr lang="en-US" dirty="0"/>
          </a:p>
        </p:txBody>
      </p:sp>
      <p:sp>
        <p:nvSpPr>
          <p:cNvPr id="3" name="Content Placeholder 2"/>
          <p:cNvSpPr>
            <a:spLocks noGrp="1"/>
          </p:cNvSpPr>
          <p:nvPr>
            <p:ph idx="1"/>
          </p:nvPr>
        </p:nvSpPr>
        <p:spPr/>
        <p:txBody>
          <a:bodyPr/>
          <a:lstStyle/>
          <a:p>
            <a:pPr>
              <a:buNone/>
            </a:pPr>
            <a:r>
              <a:rPr lang="en-US" dirty="0" smtClean="0"/>
              <a:t>Preparing for retirement about 3 years </a:t>
            </a:r>
            <a:r>
              <a:rPr lang="en-US" dirty="0" smtClean="0"/>
              <a:t>ago I </a:t>
            </a:r>
            <a:r>
              <a:rPr lang="en-US" dirty="0" smtClean="0"/>
              <a:t>needed a cause—Advance the Cause of Reason (Rationality, Skepticism, Atheism, Humanism, Critical Thinking)</a:t>
            </a:r>
          </a:p>
          <a:p>
            <a:pPr>
              <a:buNone/>
            </a:pPr>
            <a:r>
              <a:rPr lang="en-US" dirty="0" smtClean="0"/>
              <a:t>So…when my friend asked what I was going to do after retirement?...</a:t>
            </a:r>
          </a:p>
          <a:p>
            <a:pPr>
              <a:buNone/>
            </a:pPr>
            <a:r>
              <a:rPr lang="en-US" dirty="0" smtClean="0"/>
              <a:t>“…but you can’t be a skeptic. You seem like such a positive person.”</a:t>
            </a:r>
          </a:p>
          <a:p>
            <a:pPr>
              <a:buNone/>
            </a:pPr>
            <a:r>
              <a:rPr lang="en-US" dirty="0" smtClean="0"/>
              <a:t>“I think you’re confusing skeptic with cynic”</a:t>
            </a:r>
          </a:p>
          <a:p>
            <a:endParaRPr lang="en-US" dirty="0" smtClean="0"/>
          </a:p>
          <a:p>
            <a:endParaRPr lang="en-US" dirty="0"/>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Skeptic </a:t>
            </a:r>
            <a:r>
              <a:rPr lang="en-US" dirty="0" err="1" smtClean="0"/>
              <a:t>vs</a:t>
            </a:r>
            <a:r>
              <a:rPr lang="en-US" dirty="0" smtClean="0"/>
              <a:t> Cynic</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sz="4200" dirty="0" smtClean="0"/>
              <a:t>Cynic:</a:t>
            </a:r>
          </a:p>
          <a:p>
            <a:pPr lvl="1"/>
            <a:r>
              <a:rPr lang="en-US" dirty="0" smtClean="0"/>
              <a:t>1. a person who believes that only selfishness motivates human actions and who disbelieves in or minimizes selfless acts or disinterested points of view. </a:t>
            </a:r>
          </a:p>
          <a:p>
            <a:pPr lvl="1"/>
            <a:r>
              <a:rPr lang="en-US" dirty="0" smtClean="0"/>
              <a:t>2. (initial capital letter) one of a sect of Greek philosophers, 4th century BCE, who advocated the doctrines that virtue is the only good, that the essence of virtue is self-control, and that surrender to any external influence is beneath human dignity. </a:t>
            </a:r>
          </a:p>
          <a:p>
            <a:pPr lvl="1"/>
            <a:r>
              <a:rPr lang="en-US" dirty="0" smtClean="0"/>
              <a:t>3. a person who shows or expresses a bitterly or sneeringly cynical attitude. </a:t>
            </a:r>
          </a:p>
          <a:p>
            <a:pPr lvl="1"/>
            <a:endParaRPr lang="en-US" dirty="0"/>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Skeptic </a:t>
            </a:r>
            <a:r>
              <a:rPr lang="en-US" dirty="0" err="1" smtClean="0"/>
              <a:t>vs</a:t>
            </a:r>
            <a:r>
              <a:rPr lang="en-US" dirty="0" smtClean="0"/>
              <a:t> Cynic</a:t>
            </a:r>
            <a:endParaRPr lang="en-US" dirty="0"/>
          </a:p>
        </p:txBody>
      </p:sp>
      <p:pic>
        <p:nvPicPr>
          <p:cNvPr id="4" name="Content Placeholder 3" descr="Cynic Cartoon.jpg"/>
          <p:cNvPicPr>
            <a:picLocks noGrp="1" noChangeAspect="1"/>
          </p:cNvPicPr>
          <p:nvPr>
            <p:ph idx="1"/>
          </p:nvPr>
        </p:nvPicPr>
        <p:blipFill>
          <a:blip r:embed="rId2"/>
          <a:stretch>
            <a:fillRect/>
          </a:stretch>
        </p:blipFill>
        <p:spPr>
          <a:xfrm>
            <a:off x="1905000" y="1181656"/>
            <a:ext cx="4419600" cy="5184282"/>
          </a:xfrm>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Skeptic </a:t>
            </a:r>
            <a:r>
              <a:rPr lang="en-US" dirty="0" err="1" smtClean="0"/>
              <a:t>vs</a:t>
            </a:r>
            <a:r>
              <a:rPr lang="en-US" dirty="0" smtClean="0"/>
              <a:t> Cynic</a:t>
            </a:r>
            <a:endParaRPr lang="en-US" dirty="0"/>
          </a:p>
        </p:txBody>
      </p:sp>
      <p:sp>
        <p:nvSpPr>
          <p:cNvPr id="3" name="Content Placeholder 2"/>
          <p:cNvSpPr>
            <a:spLocks noGrp="1"/>
          </p:cNvSpPr>
          <p:nvPr>
            <p:ph idx="1"/>
          </p:nvPr>
        </p:nvSpPr>
        <p:spPr/>
        <p:txBody>
          <a:bodyPr/>
          <a:lstStyle/>
          <a:p>
            <a:r>
              <a:rPr lang="en-US" dirty="0" smtClean="0"/>
              <a:t>Skepticism is about:</a:t>
            </a:r>
          </a:p>
          <a:p>
            <a:pPr lvl="1"/>
            <a:r>
              <a:rPr lang="en-US" dirty="0" smtClean="0"/>
              <a:t>Science</a:t>
            </a:r>
          </a:p>
          <a:p>
            <a:pPr lvl="1"/>
            <a:r>
              <a:rPr lang="en-US" dirty="0" smtClean="0"/>
              <a:t>Data</a:t>
            </a:r>
          </a:p>
          <a:p>
            <a:pPr lvl="1"/>
            <a:r>
              <a:rPr lang="en-US" dirty="0" smtClean="0"/>
              <a:t>Critical Thinking</a:t>
            </a:r>
          </a:p>
          <a:p>
            <a:r>
              <a:rPr lang="en-US" dirty="0" smtClean="0"/>
              <a:t>Cynicism is about Motivation</a:t>
            </a: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Cynic </a:t>
            </a:r>
            <a:r>
              <a:rPr lang="en-US" dirty="0" err="1" smtClean="0"/>
              <a:t>vs</a:t>
            </a:r>
            <a:r>
              <a:rPr lang="en-US" dirty="0" smtClean="0"/>
              <a:t> Skeptic</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Two skeptics can violently disagree and thrash about for an hour and at the end not agree but go get a drink together.</a:t>
            </a:r>
          </a:p>
          <a:p>
            <a:r>
              <a:rPr lang="en-US" dirty="0" smtClean="0"/>
              <a:t>The </a:t>
            </a:r>
            <a:r>
              <a:rPr lang="en-US" dirty="0" err="1" smtClean="0"/>
              <a:t>Hatfields</a:t>
            </a:r>
            <a:r>
              <a:rPr lang="en-US" dirty="0" smtClean="0"/>
              <a:t> and </a:t>
            </a:r>
            <a:r>
              <a:rPr lang="en-US" dirty="0" err="1" smtClean="0"/>
              <a:t>McCoys</a:t>
            </a:r>
            <a:r>
              <a:rPr lang="en-US" dirty="0" smtClean="0"/>
              <a:t> were cynics.</a:t>
            </a:r>
          </a:p>
          <a:p>
            <a:endParaRPr lang="en-US" dirty="0" smtClean="0"/>
          </a:p>
          <a:p>
            <a:r>
              <a:rPr lang="en-US" dirty="0" smtClean="0"/>
              <a:t>Once the arguments start addressing individual motivations, rational discussion ends.</a:t>
            </a:r>
          </a:p>
          <a:p>
            <a:r>
              <a:rPr lang="en-US" dirty="0" smtClean="0"/>
              <a:t>No way to prove a persons motivations.</a:t>
            </a:r>
          </a:p>
          <a:p>
            <a:r>
              <a:rPr lang="en-US" dirty="0" smtClean="0"/>
              <a:t>No hope of reaching consensus.</a:t>
            </a:r>
            <a:endParaRPr lang="en-US" dirty="0"/>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smtClean="0"/>
              <a:t>Uncommon words Used commonly</a:t>
            </a:r>
            <a:endParaRPr lang="en-US" dirty="0"/>
          </a:p>
        </p:txBody>
      </p:sp>
      <p:sp>
        <p:nvSpPr>
          <p:cNvPr id="5" name="Subtitle 4"/>
          <p:cNvSpPr>
            <a:spLocks noGrp="1"/>
          </p:cNvSpPr>
          <p:nvPr>
            <p:ph type="subTitle" idx="1"/>
          </p:nvPr>
        </p:nvSpPr>
        <p:spPr/>
        <p:txBody>
          <a:bodyPr>
            <a:normAutofit/>
          </a:bodyPr>
          <a:lstStyle/>
          <a:p>
            <a:r>
              <a:rPr lang="en-US" sz="3000" dirty="0" smtClean="0"/>
              <a:t>Observations, Theories, Paradigms</a:t>
            </a:r>
            <a:endParaRPr lang="en-US" sz="3000" dirty="0"/>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 (Facts)</a:t>
            </a:r>
            <a:endParaRPr lang="en-US" dirty="0"/>
          </a:p>
        </p:txBody>
      </p:sp>
      <p:sp>
        <p:nvSpPr>
          <p:cNvPr id="3" name="Content Placeholder 2"/>
          <p:cNvSpPr>
            <a:spLocks noGrp="1"/>
          </p:cNvSpPr>
          <p:nvPr>
            <p:ph idx="1"/>
          </p:nvPr>
        </p:nvSpPr>
        <p:spPr/>
        <p:txBody>
          <a:bodyPr/>
          <a:lstStyle/>
          <a:p>
            <a:r>
              <a:rPr lang="en-US" dirty="0" smtClean="0"/>
              <a:t>Facts are boring things (lifeless, cold, dead) -Dr Joanna </a:t>
            </a:r>
            <a:r>
              <a:rPr lang="en-US" dirty="0" err="1" smtClean="0"/>
              <a:t>Masel</a:t>
            </a:r>
            <a:r>
              <a:rPr lang="en-US" dirty="0" smtClean="0"/>
              <a:t>, </a:t>
            </a:r>
            <a:r>
              <a:rPr lang="en-US" dirty="0" err="1" smtClean="0"/>
              <a:t>UofA</a:t>
            </a:r>
            <a:endParaRPr lang="en-US" dirty="0" smtClean="0"/>
          </a:p>
          <a:p>
            <a:r>
              <a:rPr lang="tr-TR" dirty="0" smtClean="0">
                <a:latin typeface="Comic Sans MS" pitchFamily="66" charset="0"/>
              </a:rPr>
              <a:t>I would rather discover a single fact, even a small one, than debate the great issues at length without discovering anything new at all. -Galileo Galilei </a:t>
            </a:r>
            <a:endParaRPr lang="en-US" dirty="0" smtClean="0">
              <a:latin typeface="Comic Sans MS" pitchFamily="66" charset="0"/>
            </a:endParaRPr>
          </a:p>
          <a:p>
            <a:endParaRPr lang="tr-TR" dirty="0" smtClean="0">
              <a:latin typeface="Comic Sans MS" pitchFamily="66" charset="0"/>
            </a:endParaRPr>
          </a:p>
          <a:p>
            <a:endParaRPr lang="en-US" dirty="0"/>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 (Facts)</a:t>
            </a:r>
            <a:endParaRPr lang="en-US" dirty="0"/>
          </a:p>
        </p:txBody>
      </p:sp>
      <p:sp>
        <p:nvSpPr>
          <p:cNvPr id="3" name="Content Placeholder 2"/>
          <p:cNvSpPr>
            <a:spLocks noGrp="1"/>
          </p:cNvSpPr>
          <p:nvPr>
            <p:ph idx="1"/>
          </p:nvPr>
        </p:nvSpPr>
        <p:spPr/>
        <p:txBody>
          <a:bodyPr/>
          <a:lstStyle/>
          <a:p>
            <a:r>
              <a:rPr lang="en-US" dirty="0" smtClean="0"/>
              <a:t>Rarely change</a:t>
            </a:r>
          </a:p>
          <a:p>
            <a:r>
              <a:rPr lang="en-US" dirty="0" smtClean="0"/>
              <a:t>Incorporated in new paradigms</a:t>
            </a:r>
          </a:p>
          <a:p>
            <a:r>
              <a:rPr lang="en-US" dirty="0" smtClean="0"/>
              <a:t>Usually non contentious</a:t>
            </a:r>
          </a:p>
          <a:p>
            <a:r>
              <a:rPr lang="en-US" dirty="0" smtClean="0"/>
              <a:t>Example: Fossils</a:t>
            </a:r>
          </a:p>
          <a:p>
            <a:pPr lvl="1"/>
            <a:r>
              <a:rPr lang="en-US" dirty="0" smtClean="0">
                <a:hlinkClick r:id="rId2" action="ppaction://hlinkfile"/>
              </a:rPr>
              <a:t>Fossils </a:t>
            </a:r>
            <a:r>
              <a:rPr lang="en-US" dirty="0" smtClean="0"/>
              <a:t>exist</a:t>
            </a:r>
          </a:p>
          <a:p>
            <a:pPr lvl="1"/>
            <a:r>
              <a:rPr lang="en-US" dirty="0" smtClean="0"/>
              <a:t>They are bones of previously living creatures</a:t>
            </a:r>
            <a:endParaRPr lang="en-US" dirty="0"/>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Theories (Interpretations) </a:t>
            </a:r>
            <a:endParaRPr lang="en-US" dirty="0"/>
          </a:p>
        </p:txBody>
      </p:sp>
      <p:sp>
        <p:nvSpPr>
          <p:cNvPr id="3" name="Content Placeholder 2"/>
          <p:cNvSpPr>
            <a:spLocks noGrp="1"/>
          </p:cNvSpPr>
          <p:nvPr>
            <p:ph idx="1"/>
          </p:nvPr>
        </p:nvSpPr>
        <p:spPr/>
        <p:txBody>
          <a:bodyPr>
            <a:normAutofit lnSpcReduction="10000"/>
          </a:bodyPr>
          <a:lstStyle/>
          <a:p>
            <a:r>
              <a:rPr lang="en-US" dirty="0" smtClean="0"/>
              <a:t>Theories are where science happens</a:t>
            </a:r>
          </a:p>
          <a:p>
            <a:r>
              <a:rPr lang="en-US" dirty="0" smtClean="0"/>
              <a:t>A </a:t>
            </a:r>
            <a:r>
              <a:rPr lang="en-US" b="1" dirty="0" smtClean="0"/>
              <a:t>theory</a:t>
            </a:r>
            <a:r>
              <a:rPr lang="en-US" dirty="0" smtClean="0"/>
              <a:t>, in the general sense of the word, is an analytic structure designed to explain a set of observations. A theory does two things:</a:t>
            </a:r>
          </a:p>
          <a:p>
            <a:pPr lvl="1"/>
            <a:r>
              <a:rPr lang="en-US" dirty="0" smtClean="0"/>
              <a:t>it identifies this set of distinct observations as a class of phenomena, and</a:t>
            </a:r>
          </a:p>
          <a:p>
            <a:pPr lvl="1"/>
            <a:r>
              <a:rPr lang="en-US" dirty="0" smtClean="0"/>
              <a:t>makes assertions about the underlying reality that brings about or affects this class.</a:t>
            </a:r>
            <a:br>
              <a:rPr lang="en-US" dirty="0" smtClean="0"/>
            </a:br>
            <a:endParaRPr lang="en-US" dirty="0" smtClean="0"/>
          </a:p>
          <a:p>
            <a:endParaRPr lang="en-US" dirty="0"/>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Theories (Interpretations) </a:t>
            </a:r>
            <a:endParaRPr lang="en-US" dirty="0"/>
          </a:p>
        </p:txBody>
      </p:sp>
      <p:sp>
        <p:nvSpPr>
          <p:cNvPr id="3" name="Content Placeholder 2"/>
          <p:cNvSpPr>
            <a:spLocks noGrp="1"/>
          </p:cNvSpPr>
          <p:nvPr>
            <p:ph idx="1"/>
          </p:nvPr>
        </p:nvSpPr>
        <p:spPr/>
        <p:txBody>
          <a:bodyPr/>
          <a:lstStyle/>
          <a:p>
            <a:r>
              <a:rPr lang="en-US" dirty="0" smtClean="0"/>
              <a:t>Gives us the ability to:</a:t>
            </a:r>
          </a:p>
          <a:p>
            <a:pPr lvl="1"/>
            <a:r>
              <a:rPr lang="en-US" dirty="0" smtClean="0"/>
              <a:t>Describe things</a:t>
            </a:r>
          </a:p>
          <a:p>
            <a:pPr lvl="1"/>
            <a:r>
              <a:rPr lang="en-US" dirty="0" smtClean="0"/>
              <a:t>Explain observations</a:t>
            </a:r>
          </a:p>
          <a:p>
            <a:pPr lvl="1"/>
            <a:r>
              <a:rPr lang="en-US" dirty="0" smtClean="0"/>
              <a:t>Predict outcomes</a:t>
            </a:r>
          </a:p>
          <a:p>
            <a:pPr lvl="1"/>
            <a:r>
              <a:rPr lang="en-US" dirty="0" smtClean="0"/>
              <a:t>Act to effect an outcome</a:t>
            </a:r>
          </a:p>
          <a:p>
            <a:endParaRPr lang="en-US" dirty="0"/>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Paradigms (More than 20 cents)</a:t>
            </a:r>
            <a:endParaRPr lang="en-US" dirty="0"/>
          </a:p>
        </p:txBody>
      </p:sp>
      <p:sp>
        <p:nvSpPr>
          <p:cNvPr id="3" name="Content Placeholder 2"/>
          <p:cNvSpPr>
            <a:spLocks noGrp="1"/>
          </p:cNvSpPr>
          <p:nvPr>
            <p:ph idx="1"/>
          </p:nvPr>
        </p:nvSpPr>
        <p:spPr/>
        <p:txBody>
          <a:bodyPr/>
          <a:lstStyle/>
          <a:p>
            <a:r>
              <a:rPr lang="en-US" dirty="0" smtClean="0"/>
              <a:t>General acceptance</a:t>
            </a:r>
          </a:p>
          <a:p>
            <a:r>
              <a:rPr lang="en-US" dirty="0" smtClean="0"/>
              <a:t>Framework (the box)</a:t>
            </a:r>
          </a:p>
          <a:p>
            <a:r>
              <a:rPr lang="en-US" dirty="0" smtClean="0"/>
              <a:t>Universal model</a:t>
            </a:r>
          </a:p>
          <a:p>
            <a:pPr lvl="1"/>
            <a:r>
              <a:rPr lang="en-US" dirty="0" smtClean="0"/>
              <a:t>Few unexplained </a:t>
            </a:r>
            <a:r>
              <a:rPr lang="en-US" dirty="0" smtClean="0"/>
              <a:t>anomalies</a:t>
            </a:r>
            <a:endParaRPr lang="en-US" dirty="0" smtClean="0"/>
          </a:p>
          <a:p>
            <a:r>
              <a:rPr lang="en-US" dirty="0" smtClean="0"/>
              <a:t>Highly stable, resistant to change</a:t>
            </a:r>
          </a:p>
          <a:p>
            <a:endParaRPr lang="en-US" dirty="0" smtClean="0"/>
          </a:p>
          <a:p>
            <a:r>
              <a:rPr lang="en-US" dirty="0" smtClean="0"/>
              <a:t>When paradigm shifts occur, they have significant consequences</a:t>
            </a:r>
          </a:p>
          <a:p>
            <a:endParaRPr lang="en-US" dirty="0"/>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Paradigm Shifts</a:t>
            </a:r>
            <a:endParaRPr lang="en-US" dirty="0"/>
          </a:p>
        </p:txBody>
      </p:sp>
      <p:sp>
        <p:nvSpPr>
          <p:cNvPr id="3" name="Content Placeholder 2"/>
          <p:cNvSpPr>
            <a:spLocks noGrp="1"/>
          </p:cNvSpPr>
          <p:nvPr>
            <p:ph idx="1"/>
          </p:nvPr>
        </p:nvSpPr>
        <p:spPr/>
        <p:txBody>
          <a:bodyPr/>
          <a:lstStyle/>
          <a:p>
            <a:r>
              <a:rPr lang="en-US" dirty="0" smtClean="0"/>
              <a:t>The transition from a Ptolemaic cosmology to a Copernican one. </a:t>
            </a:r>
          </a:p>
          <a:p>
            <a:r>
              <a:rPr lang="en-US" dirty="0" smtClean="0"/>
              <a:t>The transition between the worldview of Newtonian physics and the Einsteinian Relativistic worldview. </a:t>
            </a:r>
          </a:p>
          <a:p>
            <a:r>
              <a:rPr lang="en-US" dirty="0" smtClean="0"/>
              <a:t>The acceptance of </a:t>
            </a:r>
            <a:r>
              <a:rPr lang="en-US" dirty="0" smtClean="0">
                <a:hlinkClick r:id="rId2" action="ppaction://hlinkfile"/>
              </a:rPr>
              <a:t>Plate tectonics </a:t>
            </a:r>
            <a:r>
              <a:rPr lang="en-US" dirty="0" smtClean="0"/>
              <a:t>as the explanation for large-scale geologic changes. </a:t>
            </a:r>
            <a:endParaRPr lang="en-US" dirty="0"/>
          </a:p>
        </p:txBody>
      </p: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5715000" cy="1143000"/>
          </a:xfrm>
        </p:spPr>
        <p:txBody>
          <a:bodyPr>
            <a:normAutofit fontScale="90000"/>
          </a:bodyPr>
          <a:lstStyle/>
          <a:p>
            <a:r>
              <a:rPr lang="en-US" dirty="0" smtClean="0"/>
              <a:t>Earth Centered Cosmology</a:t>
            </a:r>
            <a:endParaRPr lang="en-US" dirty="0"/>
          </a:p>
        </p:txBody>
      </p:sp>
      <p:pic>
        <p:nvPicPr>
          <p:cNvPr id="7" name="Content Placeholder 6" descr="250px-Ptolemaic_elements_svg.png"/>
          <p:cNvPicPr>
            <a:picLocks noGrp="1" noChangeAspect="1"/>
          </p:cNvPicPr>
          <p:nvPr>
            <p:ph idx="1"/>
          </p:nvPr>
        </p:nvPicPr>
        <p:blipFill>
          <a:blip r:embed="rId2"/>
          <a:stretch>
            <a:fillRect/>
          </a:stretch>
        </p:blipFill>
        <p:spPr>
          <a:xfrm>
            <a:off x="228600" y="1752600"/>
            <a:ext cx="2381250" cy="2381250"/>
          </a:xfrm>
        </p:spPr>
      </p:pic>
      <p:pic>
        <p:nvPicPr>
          <p:cNvPr id="6" name="Content Placeholder 3" descr="ptolomeic.jpg"/>
          <p:cNvPicPr>
            <a:picLocks noChangeAspect="1"/>
          </p:cNvPicPr>
          <p:nvPr/>
        </p:nvPicPr>
        <p:blipFill>
          <a:blip r:embed="rId3"/>
          <a:stretch>
            <a:fillRect/>
          </a:stretch>
        </p:blipFill>
        <p:spPr>
          <a:xfrm>
            <a:off x="228600" y="152400"/>
            <a:ext cx="1965339" cy="1447800"/>
          </a:xfrm>
          <a:prstGeom prst="rect">
            <a:avLst/>
          </a:prstGeom>
        </p:spPr>
      </p:pic>
      <p:sp>
        <p:nvSpPr>
          <p:cNvPr id="8" name="TextBox 7"/>
          <p:cNvSpPr txBox="1"/>
          <p:nvPr/>
        </p:nvSpPr>
        <p:spPr>
          <a:xfrm>
            <a:off x="3048000" y="2133600"/>
            <a:ext cx="5943600" cy="4524315"/>
          </a:xfrm>
          <a:prstGeom prst="rect">
            <a:avLst/>
          </a:prstGeom>
          <a:noFill/>
        </p:spPr>
        <p:txBody>
          <a:bodyPr wrap="square" rtlCol="0">
            <a:spAutoFit/>
          </a:bodyPr>
          <a:lstStyle/>
          <a:p>
            <a:r>
              <a:rPr lang="en-US" b="1" dirty="0" smtClean="0"/>
              <a:t>Ptolemaic system</a:t>
            </a:r>
          </a:p>
          <a:p>
            <a:r>
              <a:rPr lang="en-US" dirty="0" smtClean="0"/>
              <a:t>In the Ptolemaic system, each planet is moved by five or more spheres: one sphere is its deferent. The deferent was a circle centered around a point halfway between the equant and the earth. Another sphere is the </a:t>
            </a:r>
            <a:r>
              <a:rPr lang="en-US" b="1" dirty="0" smtClean="0"/>
              <a:t>epicycle</a:t>
            </a:r>
            <a:r>
              <a:rPr lang="en-US" dirty="0" smtClean="0"/>
              <a:t> which is embedded in the deferent. The planet is embedded in the epicycle sphere. The deferent rotates around the Earth while the epicycle rotates within the deferent, causing the planet to move closer to and farther from Earth at different points in its orbit, and even to slow down, stop, and move backward (in retrograde motion). The epicycles of Venus and Mercury are always centered on a line between Earth and the Sun (Mercury being closer to Earth), which explains why they are always near it in the sky.</a:t>
            </a:r>
          </a:p>
          <a:p>
            <a:endParaRPr lang="en-US" dirty="0"/>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74638"/>
            <a:ext cx="6019800" cy="1143000"/>
          </a:xfrm>
        </p:spPr>
        <p:txBody>
          <a:bodyPr/>
          <a:lstStyle/>
          <a:p>
            <a:r>
              <a:rPr lang="en-US" dirty="0" smtClean="0"/>
              <a:t>Heliocentric (~1543)</a:t>
            </a:r>
            <a:endParaRPr lang="en-US" dirty="0"/>
          </a:p>
        </p:txBody>
      </p:sp>
      <p:pic>
        <p:nvPicPr>
          <p:cNvPr id="4" name="Content Placeholder 3" descr="Heliocentric.jpg"/>
          <p:cNvPicPr>
            <a:picLocks noGrp="1" noChangeAspect="1"/>
          </p:cNvPicPr>
          <p:nvPr>
            <p:ph idx="1"/>
          </p:nvPr>
        </p:nvPicPr>
        <p:blipFill>
          <a:blip r:embed="rId2"/>
          <a:stretch>
            <a:fillRect/>
          </a:stretch>
        </p:blipFill>
        <p:spPr>
          <a:xfrm>
            <a:off x="152400" y="152400"/>
            <a:ext cx="1737360" cy="1463040"/>
          </a:xfrm>
        </p:spPr>
      </p:pic>
      <p:pic>
        <p:nvPicPr>
          <p:cNvPr id="5" name="Picture 4" descr="661px-Geoz_wb_en_svg.png"/>
          <p:cNvPicPr>
            <a:picLocks noChangeAspect="1"/>
          </p:cNvPicPr>
          <p:nvPr/>
        </p:nvPicPr>
        <p:blipFill>
          <a:blip r:embed="rId3"/>
          <a:stretch>
            <a:fillRect/>
          </a:stretch>
        </p:blipFill>
        <p:spPr>
          <a:xfrm>
            <a:off x="152400" y="1676400"/>
            <a:ext cx="3945509" cy="3886200"/>
          </a:xfrm>
          <a:prstGeom prst="rect">
            <a:avLst/>
          </a:prstGeom>
        </p:spPr>
      </p:pic>
      <p:sp>
        <p:nvSpPr>
          <p:cNvPr id="6" name="Rectangle 5"/>
          <p:cNvSpPr/>
          <p:nvPr/>
        </p:nvSpPr>
        <p:spPr>
          <a:xfrm>
            <a:off x="4114800" y="1225689"/>
            <a:ext cx="4572000" cy="5632311"/>
          </a:xfrm>
          <a:prstGeom prst="rect">
            <a:avLst/>
          </a:prstGeom>
        </p:spPr>
        <p:txBody>
          <a:bodyPr>
            <a:spAutoFit/>
          </a:bodyPr>
          <a:lstStyle/>
          <a:p>
            <a:r>
              <a:rPr lang="en-US" dirty="0" smtClean="0"/>
              <a:t>In astronomy, </a:t>
            </a:r>
            <a:r>
              <a:rPr lang="en-US" b="1" dirty="0" err="1" smtClean="0"/>
              <a:t>heliocentrism</a:t>
            </a:r>
            <a:r>
              <a:rPr lang="en-US" dirty="0" smtClean="0"/>
              <a:t> is the theory that the Sun is at the center of the Universe. The word came from the Greek (</a:t>
            </a:r>
            <a:r>
              <a:rPr lang="en-US" dirty="0" err="1" smtClean="0"/>
              <a:t>ήλιος</a:t>
            </a:r>
            <a:r>
              <a:rPr lang="en-US" dirty="0" smtClean="0"/>
              <a:t> </a:t>
            </a:r>
            <a:r>
              <a:rPr lang="en-US" i="1" dirty="0" smtClean="0"/>
              <a:t>Helios</a:t>
            </a:r>
            <a:r>
              <a:rPr lang="en-US" dirty="0" smtClean="0"/>
              <a:t> = sun and </a:t>
            </a:r>
            <a:r>
              <a:rPr lang="en-US" dirty="0" err="1" smtClean="0"/>
              <a:t>κέντρον</a:t>
            </a:r>
            <a:r>
              <a:rPr lang="en-US" dirty="0" smtClean="0"/>
              <a:t> </a:t>
            </a:r>
            <a:r>
              <a:rPr lang="en-US" i="1" dirty="0" err="1" smtClean="0"/>
              <a:t>kentron</a:t>
            </a:r>
            <a:r>
              <a:rPr lang="en-US" dirty="0" smtClean="0"/>
              <a:t> = center). Historically, </a:t>
            </a:r>
            <a:r>
              <a:rPr lang="en-US" dirty="0" err="1" smtClean="0"/>
              <a:t>heliocentrism</a:t>
            </a:r>
            <a:r>
              <a:rPr lang="en-US" dirty="0" smtClean="0"/>
              <a:t> was opposed to geocentrism, which placed the earth at the center. (The distinction between the Solar System and the Universe was not clear until modern times, but extremely important relative to the controversy over cosmology and religion). Though discussions on the possibility of </a:t>
            </a:r>
            <a:r>
              <a:rPr lang="en-US" dirty="0" err="1" smtClean="0"/>
              <a:t>heliocentrism</a:t>
            </a:r>
            <a:r>
              <a:rPr lang="en-US" dirty="0" smtClean="0"/>
              <a:t> date to antiquity, it was not until 1,800 years later, however, in the 16th century, that the mathematician and astronomer Copernicus presented a fully predictive mathematical model of a heliocentric system, which was later elaborated and expanded by Johannes </a:t>
            </a:r>
            <a:r>
              <a:rPr lang="en-US" dirty="0" err="1" smtClean="0"/>
              <a:t>Kepler</a:t>
            </a:r>
            <a:r>
              <a:rPr lang="en-US" dirty="0" smtClean="0"/>
              <a:t>.</a:t>
            </a:r>
            <a:endParaRPr lang="en-US" dirty="0"/>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Science</a:t>
            </a:r>
            <a:endParaRPr lang="en-US" dirty="0"/>
          </a:p>
        </p:txBody>
      </p:sp>
      <p:sp>
        <p:nvSpPr>
          <p:cNvPr id="3" name="Content Placeholder 2"/>
          <p:cNvSpPr>
            <a:spLocks noGrp="1"/>
          </p:cNvSpPr>
          <p:nvPr>
            <p:ph idx="1"/>
          </p:nvPr>
        </p:nvSpPr>
        <p:spPr/>
        <p:txBody>
          <a:bodyPr/>
          <a:lstStyle/>
          <a:p>
            <a:r>
              <a:rPr lang="en-US" dirty="0" smtClean="0"/>
              <a:t>In normal science, we are puzzle-solving</a:t>
            </a:r>
          </a:p>
          <a:p>
            <a:r>
              <a:rPr lang="en-US" dirty="0" smtClean="0"/>
              <a:t>The fundamentals of the accepted paradigm are not tested </a:t>
            </a:r>
          </a:p>
          <a:p>
            <a:r>
              <a:rPr lang="en-US" dirty="0" smtClean="0"/>
              <a:t>It is assumed that there are built in mechanisms that cause research to produce results necessitating a paradigm shift when the current one fails to function effectively</a:t>
            </a:r>
            <a:endParaRPr lang="en-US" dirty="0"/>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Important Words</a:t>
            </a:r>
          </a:p>
          <a:p>
            <a:pPr lvl="1"/>
            <a:r>
              <a:rPr lang="en-US" dirty="0" smtClean="0"/>
              <a:t>Skeptic</a:t>
            </a:r>
          </a:p>
          <a:p>
            <a:pPr lvl="1"/>
            <a:r>
              <a:rPr lang="en-US" dirty="0" smtClean="0"/>
              <a:t>Critical Thinking</a:t>
            </a:r>
          </a:p>
          <a:p>
            <a:pPr lvl="1"/>
            <a:r>
              <a:rPr lang="en-US" dirty="0" smtClean="0"/>
              <a:t>Skeptic vs. Cynic</a:t>
            </a:r>
          </a:p>
          <a:p>
            <a:pPr lvl="1"/>
            <a:r>
              <a:rPr lang="en-US" dirty="0" smtClean="0"/>
              <a:t>Observations</a:t>
            </a:r>
          </a:p>
          <a:p>
            <a:pPr lvl="1"/>
            <a:r>
              <a:rPr lang="en-US" dirty="0" smtClean="0"/>
              <a:t>Theory</a:t>
            </a:r>
          </a:p>
          <a:p>
            <a:pPr lvl="1"/>
            <a:r>
              <a:rPr lang="en-US" dirty="0" smtClean="0"/>
              <a:t>Paradigm</a:t>
            </a:r>
          </a:p>
          <a:p>
            <a:endParaRPr lang="en-US" dirty="0"/>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a:t>
            </a:r>
            <a:endParaRPr lang="en-US" dirty="0"/>
          </a:p>
        </p:txBody>
      </p:sp>
      <p:sp>
        <p:nvSpPr>
          <p:cNvPr id="3" name="Content Placeholder 2"/>
          <p:cNvSpPr>
            <a:spLocks noGrp="1"/>
          </p:cNvSpPr>
          <p:nvPr>
            <p:ph idx="1"/>
          </p:nvPr>
        </p:nvSpPr>
        <p:spPr>
          <a:xfrm>
            <a:off x="457200" y="1600200"/>
            <a:ext cx="8077200" cy="4525963"/>
          </a:xfrm>
        </p:spPr>
        <p:txBody>
          <a:bodyPr>
            <a:normAutofit lnSpcReduction="10000"/>
          </a:bodyPr>
          <a:lstStyle/>
          <a:p>
            <a:pPr>
              <a:buNone/>
            </a:pPr>
            <a:r>
              <a:rPr lang="en-US" sz="3200" dirty="0" smtClean="0"/>
              <a:t>“It’s only words, and words are all I have…”</a:t>
            </a:r>
          </a:p>
          <a:p>
            <a:r>
              <a:rPr lang="en-US" sz="3200" dirty="0" smtClean="0"/>
              <a:t>When scientists and engineers use words they must have common well understood meanings.</a:t>
            </a:r>
          </a:p>
          <a:p>
            <a:r>
              <a:rPr lang="en-US" sz="3200" dirty="0" smtClean="0"/>
              <a:t>A journalist can finesse meanings through inexact phrases and secondary meanings. </a:t>
            </a:r>
          </a:p>
          <a:p>
            <a:pPr lvl="1"/>
            <a:r>
              <a:rPr lang="en-US" sz="2800" dirty="0" smtClean="0"/>
              <a:t>(The word bureaucrat for example has a technical and emotional meaning.) </a:t>
            </a:r>
          </a:p>
          <a:p>
            <a:pPr>
              <a:buNone/>
            </a:pPr>
            <a:endParaRPr lang="en-US" sz="3200" dirty="0"/>
          </a:p>
        </p:txBody>
      </p:sp>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sp>
        <p:nvSpPr>
          <p:cNvPr id="3" name="Content Placeholder 2"/>
          <p:cNvSpPr>
            <a:spLocks noGrp="1"/>
          </p:cNvSpPr>
          <p:nvPr>
            <p:ph idx="1"/>
          </p:nvPr>
        </p:nvSpPr>
        <p:spPr>
          <a:xfrm>
            <a:off x="457200" y="1600200"/>
            <a:ext cx="8153400" cy="4525963"/>
          </a:xfrm>
        </p:spPr>
        <p:txBody>
          <a:bodyPr/>
          <a:lstStyle/>
          <a:p>
            <a:r>
              <a:rPr lang="en-US" dirty="0" smtClean="0"/>
              <a:t>AZAtheist@cox.net</a:t>
            </a:r>
          </a:p>
          <a:p>
            <a:r>
              <a:rPr lang="en-US" dirty="0" smtClean="0"/>
              <a:t>(520) 370-8420</a:t>
            </a:r>
          </a:p>
          <a:p>
            <a:r>
              <a:rPr lang="en-US" dirty="0" smtClean="0"/>
              <a:t>http://www.meetup.com/Skeptics-of-Tucson/</a:t>
            </a:r>
          </a:p>
          <a:p>
            <a:r>
              <a:rPr lang="en-US" dirty="0" smtClean="0"/>
              <a:t>http://www.meetup.com/Tucson-Atheists/</a:t>
            </a:r>
          </a:p>
          <a:p>
            <a:endParaRPr lang="en-US" dirty="0" smtClean="0"/>
          </a:p>
          <a:p>
            <a:endParaRPr lang="en-US" dirty="0"/>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Technic">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4855</TotalTime>
  <Words>1384</Words>
  <Application>Microsoft Office PowerPoint</Application>
  <PresentationFormat>On-screen Show (4:3)</PresentationFormat>
  <Paragraphs>159</Paragraphs>
  <Slides>27</Slides>
  <Notes>6</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Technic</vt:lpstr>
      <vt:lpstr>Skepticamp words important to skepticism</vt:lpstr>
      <vt:lpstr>About the Venn Diagram</vt:lpstr>
      <vt:lpstr>Welcome</vt:lpstr>
      <vt:lpstr>Desired Results of Discussion</vt:lpstr>
      <vt:lpstr>Words Important to Skepticism</vt:lpstr>
      <vt:lpstr>Skeptic</vt:lpstr>
      <vt:lpstr>Slide 7</vt:lpstr>
      <vt:lpstr>What I’ve Heard</vt:lpstr>
      <vt:lpstr>Critical Thinking</vt:lpstr>
      <vt:lpstr>An Aside</vt:lpstr>
      <vt:lpstr>Skeptic vs Cynic</vt:lpstr>
      <vt:lpstr>Skeptic vs Cynic</vt:lpstr>
      <vt:lpstr>Skeptic vs Cynic</vt:lpstr>
      <vt:lpstr>Cynic vs Skeptic</vt:lpstr>
      <vt:lpstr>Uncommon words Used commonly</vt:lpstr>
      <vt:lpstr>Observations (Facts)</vt:lpstr>
      <vt:lpstr>Observations (Facts)</vt:lpstr>
      <vt:lpstr>Theories (Interpretations) </vt:lpstr>
      <vt:lpstr>Theories (Interpretations) </vt:lpstr>
      <vt:lpstr>Paradigms (More than 20 cents)</vt:lpstr>
      <vt:lpstr>Paradigm Shifts</vt:lpstr>
      <vt:lpstr>Earth Centered Cosmology</vt:lpstr>
      <vt:lpstr>Heliocentric (~1543)</vt:lpstr>
      <vt:lpstr>Normal Science</vt:lpstr>
      <vt:lpstr>Summary</vt:lpstr>
      <vt:lpstr>Closing</vt:lpstr>
      <vt:lpstr>Contact Information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Skeptics of Tucson</dc:title>
  <dc:creator>Don</dc:creator>
  <cp:lastModifiedBy>Don</cp:lastModifiedBy>
  <cp:revision>352</cp:revision>
  <dcterms:created xsi:type="dcterms:W3CDTF">2008-09-02T06:15:55Z</dcterms:created>
  <dcterms:modified xsi:type="dcterms:W3CDTF">2009-03-28T07:07:55Z</dcterms:modified>
</cp:coreProperties>
</file>