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3"/>
  </p:notesMasterIdLst>
  <p:handoutMasterIdLst>
    <p:handoutMasterId r:id="rId3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9" r:id="rId30"/>
    <p:sldId id="285" r:id="rId31"/>
    <p:sldId id="286" r:id="rId32"/>
  </p:sldIdLst>
  <p:sldSz cx="13003213" cy="9747250"/>
  <p:notesSz cx="6858000" cy="9144000"/>
  <p:defaultTextStyle>
    <a:defPPr>
      <a:defRPr lang="en-US"/>
    </a:defPPr>
    <a:lvl1pPr marL="0" algn="l" defTabSz="649924" rtl="0" eaLnBrk="1" latinLnBrk="0" hangingPunct="1">
      <a:defRPr sz="2600" kern="1200">
        <a:solidFill>
          <a:schemeClr val="tx1"/>
        </a:solidFill>
        <a:latin typeface="+mn-lt"/>
        <a:ea typeface="+mn-ea"/>
        <a:cs typeface="+mn-cs"/>
      </a:defRPr>
    </a:lvl1pPr>
    <a:lvl2pPr marL="649924" algn="l" defTabSz="649924" rtl="0" eaLnBrk="1" latinLnBrk="0" hangingPunct="1">
      <a:defRPr sz="2600" kern="1200">
        <a:solidFill>
          <a:schemeClr val="tx1"/>
        </a:solidFill>
        <a:latin typeface="+mn-lt"/>
        <a:ea typeface="+mn-ea"/>
        <a:cs typeface="+mn-cs"/>
      </a:defRPr>
    </a:lvl2pPr>
    <a:lvl3pPr marL="1299848" algn="l" defTabSz="649924" rtl="0" eaLnBrk="1" latinLnBrk="0" hangingPunct="1">
      <a:defRPr sz="2600" kern="1200">
        <a:solidFill>
          <a:schemeClr val="tx1"/>
        </a:solidFill>
        <a:latin typeface="+mn-lt"/>
        <a:ea typeface="+mn-ea"/>
        <a:cs typeface="+mn-cs"/>
      </a:defRPr>
    </a:lvl3pPr>
    <a:lvl4pPr marL="1949773" algn="l" defTabSz="649924" rtl="0" eaLnBrk="1" latinLnBrk="0" hangingPunct="1">
      <a:defRPr sz="2600" kern="1200">
        <a:solidFill>
          <a:schemeClr val="tx1"/>
        </a:solidFill>
        <a:latin typeface="+mn-lt"/>
        <a:ea typeface="+mn-ea"/>
        <a:cs typeface="+mn-cs"/>
      </a:defRPr>
    </a:lvl4pPr>
    <a:lvl5pPr marL="2599698" algn="l" defTabSz="649924" rtl="0" eaLnBrk="1" latinLnBrk="0" hangingPunct="1">
      <a:defRPr sz="2600" kern="1200">
        <a:solidFill>
          <a:schemeClr val="tx1"/>
        </a:solidFill>
        <a:latin typeface="+mn-lt"/>
        <a:ea typeface="+mn-ea"/>
        <a:cs typeface="+mn-cs"/>
      </a:defRPr>
    </a:lvl5pPr>
    <a:lvl6pPr marL="3249621" algn="l" defTabSz="649924" rtl="0" eaLnBrk="1" latinLnBrk="0" hangingPunct="1">
      <a:defRPr sz="2600" kern="1200">
        <a:solidFill>
          <a:schemeClr val="tx1"/>
        </a:solidFill>
        <a:latin typeface="+mn-lt"/>
        <a:ea typeface="+mn-ea"/>
        <a:cs typeface="+mn-cs"/>
      </a:defRPr>
    </a:lvl6pPr>
    <a:lvl7pPr marL="3899545" algn="l" defTabSz="649924" rtl="0" eaLnBrk="1" latinLnBrk="0" hangingPunct="1">
      <a:defRPr sz="2600" kern="1200">
        <a:solidFill>
          <a:schemeClr val="tx1"/>
        </a:solidFill>
        <a:latin typeface="+mn-lt"/>
        <a:ea typeface="+mn-ea"/>
        <a:cs typeface="+mn-cs"/>
      </a:defRPr>
    </a:lvl7pPr>
    <a:lvl8pPr marL="4549470" algn="l" defTabSz="649924" rtl="0" eaLnBrk="1" latinLnBrk="0" hangingPunct="1">
      <a:defRPr sz="2600" kern="1200">
        <a:solidFill>
          <a:schemeClr val="tx1"/>
        </a:solidFill>
        <a:latin typeface="+mn-lt"/>
        <a:ea typeface="+mn-ea"/>
        <a:cs typeface="+mn-cs"/>
      </a:defRPr>
    </a:lvl8pPr>
    <a:lvl9pPr marL="5199394" algn="l" defTabSz="649924"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5258" autoAdjust="0"/>
  </p:normalViewPr>
  <p:slideViewPr>
    <p:cSldViewPr snapToGrid="0" snapToObjects="1">
      <p:cViewPr>
        <p:scale>
          <a:sx n="52" d="100"/>
          <a:sy n="52" d="100"/>
        </p:scale>
        <p:origin x="-660" y="168"/>
      </p:cViewPr>
      <p:guideLst>
        <p:guide orient="horz" pos="3070"/>
        <p:guide pos="4096"/>
      </p:guideLst>
    </p:cSldViewPr>
  </p:slideViewPr>
  <p:notesTextViewPr>
    <p:cViewPr>
      <p:scale>
        <a:sx n="100" d="100"/>
        <a:sy n="100" d="100"/>
      </p:scale>
      <p:origin x="0" y="33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E0CC6-9D29-D440-8F0F-4D6A322AFAEE}" type="datetimeFigureOut">
              <a:rPr lang="en-US" smtClean="0"/>
              <a:pPr/>
              <a:t>4/25/2012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8D6049-0BD6-514C-A4FF-C936638834FC}" type="slidenum">
              <a:rPr lang="en-US" smtClean="0"/>
              <a:pPr/>
              <a:t>‹#›</a:t>
            </a:fld>
            <a:endParaRPr lang="en-US"/>
          </a:p>
        </p:txBody>
      </p:sp>
    </p:spTree>
    <p:extLst>
      <p:ext uri="{BB962C8B-B14F-4D97-AF65-F5344CB8AC3E}">
        <p14:creationId xmlns:p14="http://schemas.microsoft.com/office/powerpoint/2010/main" val="372544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4A03F-5328-0B4D-B8DD-61CADA06DD07}" type="datetimeFigureOut">
              <a:rPr lang="en-US" smtClean="0"/>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6338E-6794-8B43-910E-291B05A62D92}" type="slidenum">
              <a:rPr lang="en-US" smtClean="0"/>
              <a:pPr/>
              <a:t>‹#›</a:t>
            </a:fld>
            <a:endParaRPr lang="en-US"/>
          </a:p>
        </p:txBody>
      </p:sp>
    </p:spTree>
    <p:extLst>
      <p:ext uri="{BB962C8B-B14F-4D97-AF65-F5344CB8AC3E}">
        <p14:creationId xmlns:p14="http://schemas.microsoft.com/office/powerpoint/2010/main" val="2887890449"/>
      </p:ext>
    </p:extLst>
  </p:cSld>
  <p:clrMap bg1="lt1" tx1="dk1" bg2="lt2" tx2="dk2" accent1="accent1" accent2="accent2" accent3="accent3" accent4="accent4" accent5="accent5" accent6="accent6" hlink="hlink" folHlink="folHlink"/>
  <p:notesStyle>
    <a:lvl1pPr marL="0" algn="l" defTabSz="649924" rtl="0" eaLnBrk="1" latinLnBrk="0" hangingPunct="1">
      <a:defRPr sz="1700" kern="1200">
        <a:solidFill>
          <a:schemeClr val="tx1"/>
        </a:solidFill>
        <a:latin typeface="+mn-lt"/>
        <a:ea typeface="+mn-ea"/>
        <a:cs typeface="+mn-cs"/>
      </a:defRPr>
    </a:lvl1pPr>
    <a:lvl2pPr marL="649924" algn="l" defTabSz="649924" rtl="0" eaLnBrk="1" latinLnBrk="0" hangingPunct="1">
      <a:defRPr sz="1700" kern="1200">
        <a:solidFill>
          <a:schemeClr val="tx1"/>
        </a:solidFill>
        <a:latin typeface="+mn-lt"/>
        <a:ea typeface="+mn-ea"/>
        <a:cs typeface="+mn-cs"/>
      </a:defRPr>
    </a:lvl2pPr>
    <a:lvl3pPr marL="1299848" algn="l" defTabSz="649924" rtl="0" eaLnBrk="1" latinLnBrk="0" hangingPunct="1">
      <a:defRPr sz="1700" kern="1200">
        <a:solidFill>
          <a:schemeClr val="tx1"/>
        </a:solidFill>
        <a:latin typeface="+mn-lt"/>
        <a:ea typeface="+mn-ea"/>
        <a:cs typeface="+mn-cs"/>
      </a:defRPr>
    </a:lvl3pPr>
    <a:lvl4pPr marL="1949773" algn="l" defTabSz="649924" rtl="0" eaLnBrk="1" latinLnBrk="0" hangingPunct="1">
      <a:defRPr sz="1700" kern="1200">
        <a:solidFill>
          <a:schemeClr val="tx1"/>
        </a:solidFill>
        <a:latin typeface="+mn-lt"/>
        <a:ea typeface="+mn-ea"/>
        <a:cs typeface="+mn-cs"/>
      </a:defRPr>
    </a:lvl4pPr>
    <a:lvl5pPr marL="2599698" algn="l" defTabSz="649924" rtl="0" eaLnBrk="1" latinLnBrk="0" hangingPunct="1">
      <a:defRPr sz="1700" kern="1200">
        <a:solidFill>
          <a:schemeClr val="tx1"/>
        </a:solidFill>
        <a:latin typeface="+mn-lt"/>
        <a:ea typeface="+mn-ea"/>
        <a:cs typeface="+mn-cs"/>
      </a:defRPr>
    </a:lvl5pPr>
    <a:lvl6pPr marL="3249621" algn="l" defTabSz="649924" rtl="0" eaLnBrk="1" latinLnBrk="0" hangingPunct="1">
      <a:defRPr sz="1700" kern="1200">
        <a:solidFill>
          <a:schemeClr val="tx1"/>
        </a:solidFill>
        <a:latin typeface="+mn-lt"/>
        <a:ea typeface="+mn-ea"/>
        <a:cs typeface="+mn-cs"/>
      </a:defRPr>
    </a:lvl6pPr>
    <a:lvl7pPr marL="3899545" algn="l" defTabSz="649924" rtl="0" eaLnBrk="1" latinLnBrk="0" hangingPunct="1">
      <a:defRPr sz="1700" kern="1200">
        <a:solidFill>
          <a:schemeClr val="tx1"/>
        </a:solidFill>
        <a:latin typeface="+mn-lt"/>
        <a:ea typeface="+mn-ea"/>
        <a:cs typeface="+mn-cs"/>
      </a:defRPr>
    </a:lvl7pPr>
    <a:lvl8pPr marL="4549470" algn="l" defTabSz="649924" rtl="0" eaLnBrk="1" latinLnBrk="0" hangingPunct="1">
      <a:defRPr sz="1700" kern="1200">
        <a:solidFill>
          <a:schemeClr val="tx1"/>
        </a:solidFill>
        <a:latin typeface="+mn-lt"/>
        <a:ea typeface="+mn-ea"/>
        <a:cs typeface="+mn-cs"/>
      </a:defRPr>
    </a:lvl8pPr>
    <a:lvl9pPr marL="5199394" algn="l" defTabSz="64992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ountermeasures.trendmicro.eu/the-history-of-the-botnet-part-i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cs.ucsb.edu/~seclab/projects/torpig/index.html" TargetMode="External"/><Relationship Id="rId5" Type="http://schemas.openxmlformats.org/officeDocument/2006/relationships/hyperlink" Target="http://countermeasures.trendmicro.eu/the-history-of-the-botnet-part-iii/" TargetMode="External"/><Relationship Id="rId4" Type="http://schemas.openxmlformats.org/officeDocument/2006/relationships/hyperlink" Target="http://www.antisource.com/article.php/zeus-botnet-summa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ile:///\\en.wikipedia.org\wiki\Swiss_Army_knif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file:///\\en.wikipedia.org\wiki\Canon_PowerShot_G" TargetMode="External"/><Relationship Id="rId5" Type="http://schemas.openxmlformats.org/officeDocument/2006/relationships/hyperlink" Target="file:///\\commons.wikimedia.org\wiki\User:Bergsten" TargetMode="External"/><Relationship Id="rId4" Type="http://schemas.openxmlformats.org/officeDocument/2006/relationships/hyperlink" Target="file:///\\en.wikipedia.org\wiki\Sweden"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news.drweb.com/show/?i=2341&amp;lng=en&amp;c=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macworld.com/article/1166254/what_you_need_to_know_about_the_flashback_trojan.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sc.sans.edu/diary.html?storyid=1261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fbi.gov/news/stories/2007/november/botnet_112907" TargetMode="External"/><Relationship Id="rId3" Type="http://schemas.openxmlformats.org/officeDocument/2006/relationships/hyperlink" Target="http://www.fbi.gov/news/pressrel/press-releases/internet-fraud-investigation-operation-cyber-loss" TargetMode="External"/><Relationship Id="rId7" Type="http://schemas.openxmlformats.org/officeDocument/2006/relationships/hyperlink" Target="http://www.fbi.gov/news/stories/2007/june/botnet_061307"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fbi.gov/news/testimony/anti-spam-initiatives-on-the-web" TargetMode="External"/><Relationship Id="rId11" Type="http://schemas.openxmlformats.org/officeDocument/2006/relationships/hyperlink" Target="http://www.secureworks.com/research/threats/zeus/?threat=zeus" TargetMode="External"/><Relationship Id="rId5" Type="http://schemas.openxmlformats.org/officeDocument/2006/relationships/hyperlink" Target="http://www.justice.gov/opa/pr/2003/November/03_crm_638.htm" TargetMode="External"/><Relationship Id="rId10" Type="http://schemas.openxmlformats.org/officeDocument/2006/relationships/hyperlink" Target="http://www.eweek.com/c/a/Windows/Microsoft-Claims-Rustock-Botnet-Takedown-825397/" TargetMode="External"/><Relationship Id="rId4" Type="http://schemas.openxmlformats.org/officeDocument/2006/relationships/hyperlink" Target="http://www.justice.gov/opa/pr/2003/May/03_crm_302.htm" TargetMode="External"/><Relationship Id="rId9" Type="http://schemas.openxmlformats.org/officeDocument/2006/relationships/hyperlink" Target="http://www.fbi.gov/news/stories/2011/november/malware_110911/malware_11091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atic.usenix.org/event/hotbots07/tech/full_papers/grizzard/grizzard_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computingworld.co.uk/the-history-of-the-botnet-part-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talk is botnet-focused; other types of malware and criminal activity are not covered or only touched upon, such as use of exploit packs, the details of carding and phishing, and actions by hacktivists and state-supported actors.</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a:t>
            </a:fld>
            <a:endParaRPr lang="en-US" dirty="0"/>
          </a:p>
        </p:txBody>
      </p:sp>
    </p:spTree>
    <p:extLst>
      <p:ext uri="{BB962C8B-B14F-4D97-AF65-F5344CB8AC3E}">
        <p14:creationId xmlns:p14="http://schemas.microsoft.com/office/powerpoint/2010/main" val="68239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Dittrich (op cit).</a:t>
            </a:r>
          </a:p>
          <a:p>
            <a:r>
              <a:rPr lang="en-US" dirty="0" smtClean="0"/>
              <a:t>Agobot variant</a:t>
            </a:r>
            <a:r>
              <a:rPr lang="en-US" baseline="0" dirty="0" smtClean="0"/>
              <a:t> count: </a:t>
            </a:r>
            <a:r>
              <a:rPr lang="en-US" dirty="0" smtClean="0"/>
              <a:t>Kleber Cariello de Oliveira, “Botconomics” – Mastering the Underground Economy of Botnets. LACNIC May, 2008. http://www.slideshare.net/Annie05/botconomics-presentation</a:t>
            </a:r>
          </a:p>
          <a:p>
            <a:endParaRPr lang="en-US" dirty="0" smtClean="0"/>
          </a:p>
          <a:p>
            <a:r>
              <a:rPr lang="en-US" dirty="0" smtClean="0"/>
              <a:t>WASTE: A reference to Thomas Pynchon’s </a:t>
            </a:r>
            <a:r>
              <a:rPr lang="en-US" i="1" dirty="0" smtClean="0"/>
              <a:t>The</a:t>
            </a:r>
            <a:r>
              <a:rPr lang="en-US" i="1" baseline="0" dirty="0" smtClean="0"/>
              <a:t> Crying of Lot 49</a:t>
            </a:r>
            <a:r>
              <a:rPr lang="en-US" baseline="0" dirty="0" smtClean="0"/>
              <a:t>: https://en.wikipedia.org/wiki/WASTE</a:t>
            </a:r>
          </a:p>
          <a:p>
            <a:endParaRPr lang="en-US" baseline="0" dirty="0" smtClean="0"/>
          </a:p>
          <a:p>
            <a:r>
              <a:rPr lang="en-US" baseline="0" dirty="0" smtClean="0"/>
              <a:t>Kademlia’s distributed hash table algorithm was later used by Limewire to augment Gnutella and by BitTorrent. It is subject to Sybil attacks/pseudospoofing: https://en.wikipedia.org/wiki/Sybil_attack</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12</a:t>
            </a:fld>
            <a:endParaRPr lang="en-US" dirty="0"/>
          </a:p>
        </p:txBody>
      </p:sp>
    </p:spTree>
    <p:extLst>
      <p:ext uri="{BB962C8B-B14F-4D97-AF65-F5344CB8AC3E}">
        <p14:creationId xmlns:p14="http://schemas.microsoft.com/office/powerpoint/2010/main" val="19133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Saad “Jay” Echouafni, CEO of Orbit Communication Corp., hired Paul Ashley, owner of Foonet, to DDoS his main business rivals in satellite TV resale, for $1,000,</a:t>
            </a:r>
            <a:r>
              <a:rPr lang="en-US" baseline="0" dirty="0" smtClean="0"/>
              <a:t> and skipped the country on $750K bail. He’s never been caught. The rivals, WeaKnees.com and RapidSatellite.com, were taken down by SYN flood attacks.</a:t>
            </a:r>
          </a:p>
          <a:p>
            <a:endParaRPr lang="en-US" baseline="0" dirty="0" smtClean="0"/>
          </a:p>
          <a:p>
            <a:r>
              <a:rPr lang="en-US" baseline="0" dirty="0" smtClean="0"/>
              <a:t>Paul Ashley of Foonet turned informer to get Echouafni on tape.  This takedown was part of the FBI’s “Operation Cyberslam.”</a:t>
            </a:r>
            <a:endParaRPr lang="en-US" dirty="0" smtClean="0"/>
          </a:p>
          <a:p>
            <a:endParaRPr lang="en-US" dirty="0" smtClean="0"/>
          </a:p>
          <a:p>
            <a:r>
              <a:rPr lang="en-US" dirty="0" smtClean="0"/>
              <a:t>Kevin Poulsen,</a:t>
            </a:r>
            <a:r>
              <a:rPr lang="en-US" baseline="0" dirty="0" smtClean="0"/>
              <a:t> “FBI busts alleged DDoS Mafia,” Security Focus, August 26, 2004: http://www.securityfocus.com/news/9411</a:t>
            </a:r>
            <a:endParaRPr lang="en-US" dirty="0" smtClean="0"/>
          </a:p>
          <a:p>
            <a:endParaRPr lang="en-US" dirty="0" smtClean="0"/>
          </a:p>
          <a:p>
            <a:r>
              <a:rPr lang="en-US" dirty="0" smtClean="0"/>
              <a:t>Kevin Poulsen, “Hackers Admit to Waves of Attacks,” </a:t>
            </a:r>
            <a:r>
              <a:rPr lang="en-US" i="1" dirty="0" smtClean="0"/>
              <a:t>Wired</a:t>
            </a:r>
            <a:r>
              <a:rPr lang="en-US" dirty="0" smtClean="0"/>
              <a:t>,</a:t>
            </a:r>
            <a:r>
              <a:rPr lang="en-US" baseline="0" dirty="0" smtClean="0"/>
              <a:t> September 8, 2005:</a:t>
            </a:r>
          </a:p>
          <a:p>
            <a:r>
              <a:rPr lang="en-US" dirty="0" smtClean="0"/>
              <a:t>http://www.wired.com/politics/security/news/2005/09/68800?currentPage=all</a:t>
            </a:r>
          </a:p>
          <a:p>
            <a:endParaRPr lang="en-US" dirty="0" smtClean="0"/>
          </a:p>
          <a:p>
            <a:r>
              <a:rPr lang="en-US" dirty="0" smtClean="0"/>
              <a:t>Gembe indicted: Lucian Constantin, “European Botnet Runners Indicted in the Foonet DDoS Case,” Softpedia, October 4, 2008: http://news.softpedia.com/news/European-Botnet-Runners-Indicted-in-the-FooNet-DDoS-Case-94919.shtml</a:t>
            </a:r>
          </a:p>
          <a:p>
            <a:endParaRPr lang="en-US" dirty="0" smtClean="0"/>
          </a:p>
          <a:p>
            <a:r>
              <a:rPr lang="en-US" dirty="0" smtClean="0"/>
              <a:t>Also see: https://en.wikipedia.org/wiki/Rizon</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13</a:t>
            </a:fld>
            <a:endParaRPr lang="en-US" dirty="0"/>
          </a:p>
        </p:txBody>
      </p:sp>
    </p:spTree>
    <p:extLst>
      <p:ext uri="{BB962C8B-B14F-4D97-AF65-F5344CB8AC3E}">
        <p14:creationId xmlns:p14="http://schemas.microsoft.com/office/powerpoint/2010/main" val="135993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Phatbot command list from LURHQ, now part of </a:t>
            </a:r>
            <a:r>
              <a:rPr lang="en-US" dirty="0" err="1" smtClean="0"/>
              <a:t>SecureWorks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14</a:t>
            </a:fld>
            <a:endParaRPr lang="en-US"/>
          </a:p>
        </p:txBody>
      </p:sp>
    </p:spTree>
    <p:extLst>
      <p:ext uri="{BB962C8B-B14F-4D97-AF65-F5344CB8AC3E}">
        <p14:creationId xmlns:p14="http://schemas.microsoft.com/office/powerpoint/2010/main" val="362312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Polybot</a:t>
            </a:r>
            <a:r>
              <a:rPr lang="en-US" dirty="0" smtClean="0"/>
              <a:t>, </a:t>
            </a:r>
            <a:r>
              <a:rPr lang="en-US" dirty="0" err="1" smtClean="0"/>
              <a:t>Rbot</a:t>
            </a:r>
            <a:r>
              <a:rPr lang="en-US" dirty="0" smtClean="0"/>
              <a:t>: Ferguson “History of the Botnet, Part I,” op cit.</a:t>
            </a:r>
          </a:p>
          <a:p>
            <a:r>
              <a:rPr lang="en-US" dirty="0" err="1" smtClean="0"/>
              <a:t>Nugache</a:t>
            </a:r>
            <a:r>
              <a:rPr lang="en-US" dirty="0" smtClean="0"/>
              <a:t>: David Dittrich and Sven Dietrich,</a:t>
            </a:r>
            <a:r>
              <a:rPr lang="en-US" baseline="0" dirty="0" smtClean="0"/>
              <a:t> “P2P as botnet command and control: a deeper insight,” </a:t>
            </a:r>
            <a:r>
              <a:rPr lang="en-US" i="1" dirty="0" smtClean="0"/>
              <a:t>Proceedings of the 2008 3rd International Conference on Malicious and Unwanted Software (Malware)</a:t>
            </a:r>
            <a:r>
              <a:rPr lang="en-US" dirty="0" smtClean="0"/>
              <a:t>, October 2008:</a:t>
            </a:r>
          </a:p>
          <a:p>
            <a:r>
              <a:rPr lang="en-US" dirty="0" smtClean="0"/>
              <a:t>http://staff.washington.edu/dittrich/misc/malware08-dd-final.pdf</a:t>
            </a:r>
          </a:p>
          <a:p>
            <a:endParaRPr lang="en-US" dirty="0" smtClean="0"/>
          </a:p>
          <a:p>
            <a:r>
              <a:rPr lang="en-US" dirty="0" err="1" smtClean="0"/>
              <a:t>Nugache</a:t>
            </a:r>
            <a:r>
              <a:rPr lang="en-US" dirty="0" smtClean="0"/>
              <a:t>/Storm: Sam Stover, Dave Dittrich, John Hernandez, and Sven Dietrich, “Analysis of the Storm and </a:t>
            </a:r>
            <a:r>
              <a:rPr lang="en-US" dirty="0" err="1" smtClean="0"/>
              <a:t>Nugache</a:t>
            </a:r>
            <a:r>
              <a:rPr lang="en-US" dirty="0" smtClean="0"/>
              <a:t> Trojans,” USENIX </a:t>
            </a:r>
            <a:r>
              <a:rPr lang="en-US" i="1" dirty="0" smtClean="0"/>
              <a:t>;login:</a:t>
            </a:r>
            <a:r>
              <a:rPr lang="en-US" i="1" baseline="0" dirty="0" smtClean="0"/>
              <a:t> </a:t>
            </a:r>
            <a:r>
              <a:rPr lang="en-US" baseline="0" dirty="0" smtClean="0"/>
              <a:t>v. 32, no. 6, December 2007, pp. 18-27: http://staff.washington.edu/dittrich/misc/stover.pdf</a:t>
            </a:r>
          </a:p>
          <a:p>
            <a:endParaRPr lang="en-US" baseline="0" dirty="0" smtClean="0"/>
          </a:p>
          <a:p>
            <a:r>
              <a:rPr lang="en-US" baseline="0" dirty="0" err="1" smtClean="0"/>
              <a:t>Atrivo</a:t>
            </a:r>
            <a:r>
              <a:rPr lang="en-US" baseline="0" dirty="0" smtClean="0"/>
              <a:t>: http://voices.washingtonpost.com/securityfix/2008/08/report_slams_us_host_as_major.html</a:t>
            </a:r>
          </a:p>
          <a:p>
            <a:r>
              <a:rPr lang="en-US" baseline="0" dirty="0" err="1" smtClean="0"/>
              <a:t>Atrivo</a:t>
            </a:r>
            <a:r>
              <a:rPr lang="en-US" baseline="0" dirty="0" smtClean="0"/>
              <a:t>, </a:t>
            </a:r>
            <a:r>
              <a:rPr lang="en-US" baseline="0" dirty="0" err="1" smtClean="0"/>
              <a:t>McColo</a:t>
            </a:r>
            <a:r>
              <a:rPr lang="en-US" baseline="0" dirty="0" smtClean="0"/>
              <a:t> probably had </a:t>
            </a:r>
            <a:r>
              <a:rPr lang="en-US" baseline="0" dirty="0" err="1" smtClean="0"/>
              <a:t>Esthost</a:t>
            </a:r>
            <a:r>
              <a:rPr lang="en-US" baseline="0" dirty="0" smtClean="0"/>
              <a:t> connections as well—see Nov 8, 2011.</a:t>
            </a:r>
          </a:p>
          <a:p>
            <a:endParaRPr lang="en-US" baseline="0" dirty="0" smtClean="0"/>
          </a:p>
          <a:p>
            <a:r>
              <a:rPr lang="en-US" baseline="0" dirty="0" err="1" smtClean="0"/>
              <a:t>McColo</a:t>
            </a:r>
            <a:r>
              <a:rPr lang="en-US" baseline="0" dirty="0" smtClean="0"/>
              <a:t> shut down Nov. 11, 2008 by Global Crossing and Hurricane Electric, reducing global spam by 75% (temporarily):</a:t>
            </a:r>
          </a:p>
          <a:p>
            <a:r>
              <a:rPr lang="en-US" dirty="0" smtClean="0"/>
              <a:t>http://voices.washingtonpost.com/securityfix/2008/11/major_source_of_online_scams_a.html</a:t>
            </a:r>
          </a:p>
          <a:p>
            <a:endParaRPr lang="en-US" dirty="0" smtClean="0"/>
          </a:p>
          <a:p>
            <a:r>
              <a:rPr lang="en-US" dirty="0" smtClean="0"/>
              <a:t>Storm:</a:t>
            </a:r>
            <a:r>
              <a:rPr lang="en-US" baseline="0" dirty="0" smtClean="0"/>
              <a:t> http://en.wikipedia.org/wiki/Storm_botnet</a:t>
            </a:r>
          </a:p>
          <a:p>
            <a:endParaRPr lang="en-US" baseline="0" dirty="0" smtClean="0"/>
          </a:p>
          <a:p>
            <a:r>
              <a:rPr lang="en-US" baseline="0" dirty="0" smtClean="0"/>
              <a:t>On Russian Business Network, see Joseph </a:t>
            </a:r>
            <a:r>
              <a:rPr lang="en-US" baseline="0" dirty="0" err="1" smtClean="0"/>
              <a:t>Menn</a:t>
            </a:r>
            <a:r>
              <a:rPr lang="en-US" baseline="0" dirty="0" smtClean="0"/>
              <a:t>, Fatal System Error, 2010, </a:t>
            </a:r>
            <a:r>
              <a:rPr lang="en-US" baseline="0" dirty="0" err="1" smtClean="0"/>
              <a:t>PublicAffairs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15</a:t>
            </a:fld>
            <a:endParaRPr lang="en-US"/>
          </a:p>
        </p:txBody>
      </p:sp>
    </p:spTree>
    <p:extLst>
      <p:ext uri="{BB962C8B-B14F-4D97-AF65-F5344CB8AC3E}">
        <p14:creationId xmlns:p14="http://schemas.microsoft.com/office/powerpoint/2010/main" val="24195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Cutwail</a:t>
            </a:r>
            <a:r>
              <a:rPr lang="en-US" dirty="0" smtClean="0"/>
              <a:t>: Ferguson, history of the botnet part II: </a:t>
            </a:r>
            <a:r>
              <a:rPr lang="en-US" sz="1200" u="sng" dirty="0">
                <a:ea typeface="ＭＳ Ｐゴシック" charset="-128"/>
                <a:cs typeface="ＭＳ Ｐゴシック" charset="-128"/>
                <a:hlinkClick r:id="rId3"/>
              </a:rPr>
              <a:t>http://countermeasures.trendmicro.eu/the-history-of-the-botnet-part-ii/</a:t>
            </a:r>
            <a:endParaRPr lang="en-US" dirty="0" smtClean="0"/>
          </a:p>
          <a:p>
            <a:r>
              <a:rPr lang="en-US" dirty="0" smtClean="0"/>
              <a:t>Takedown: Brian Krebs, “The Fallout from the 3FN takedown,” June 9, 2009:</a:t>
            </a:r>
            <a:r>
              <a:rPr lang="en-US" baseline="0" dirty="0" smtClean="0"/>
              <a:t> http://voices.washingtonpost.com/securityfix/2009/06/the_fallout_from_the_3fn_taked.html</a:t>
            </a:r>
            <a:endParaRPr lang="en-US" dirty="0" smtClean="0"/>
          </a:p>
          <a:p>
            <a:endParaRPr lang="en-US" dirty="0" smtClean="0"/>
          </a:p>
          <a:p>
            <a:r>
              <a:rPr lang="en-US" dirty="0" smtClean="0"/>
              <a:t>Zeus: </a:t>
            </a:r>
            <a:r>
              <a:rPr lang="en-US" sz="1200" u="sng" dirty="0">
                <a:ea typeface="ＭＳ Ｐゴシック" charset="-128"/>
                <a:cs typeface="ＭＳ Ｐゴシック" charset="-128"/>
                <a:hlinkClick r:id="rId4"/>
              </a:rPr>
              <a:t>http://www.antisource.com/article.php/zeus-botnet-summary</a:t>
            </a:r>
            <a:endParaRPr lang="en-US" sz="1200" u="sng" dirty="0">
              <a:ea typeface="ＭＳ Ｐゴシック" charset="-128"/>
              <a:cs typeface="ＭＳ Ｐゴシック" charset="-128"/>
            </a:endParaRPr>
          </a:p>
          <a:p>
            <a:endParaRPr lang="en-US" dirty="0" smtClean="0"/>
          </a:p>
          <a:p>
            <a:r>
              <a:rPr lang="en-US" dirty="0" smtClean="0"/>
              <a:t>Use of Amazon Web</a:t>
            </a:r>
            <a:r>
              <a:rPr lang="en-US" baseline="0" dirty="0" smtClean="0"/>
              <a:t> Services Elastic Compute Cloud, Google, Facebook, and Twitter: Ferguson, “history of the botnet, part III”: </a:t>
            </a:r>
            <a:r>
              <a:rPr lang="en-US" sz="1200" u="sng" dirty="0">
                <a:ea typeface="ＭＳ Ｐゴシック" charset="-128"/>
                <a:cs typeface="ＭＳ Ｐゴシック" charset="-128"/>
                <a:hlinkClick r:id="rId5"/>
              </a:rPr>
              <a:t>http://countermeasures.trendmicro.eu/the-history-of-the-botnet-part-iii/</a:t>
            </a:r>
            <a:endParaRPr lang="en-US" dirty="0" smtClean="0"/>
          </a:p>
          <a:p>
            <a:r>
              <a:rPr lang="en-US" dirty="0" smtClean="0"/>
              <a:t>Operation Trident Beach, initial Zeus takedown Sep 30, 2010: Dan </a:t>
            </a:r>
            <a:r>
              <a:rPr lang="en-US" dirty="0" err="1" smtClean="0"/>
              <a:t>Goodin</a:t>
            </a:r>
            <a:r>
              <a:rPr lang="en-US" dirty="0" smtClean="0"/>
              <a:t>, “5 botnet kingpins busted in $70m fraud ring,” 1 Oct 2010: http://www.theregister.co.uk/2010/10/01/zeus_kingpin_arrest/</a:t>
            </a:r>
          </a:p>
          <a:p>
            <a:r>
              <a:rPr lang="en-US" dirty="0" smtClean="0"/>
              <a:t>5 arrests in Ukraine.</a:t>
            </a:r>
          </a:p>
          <a:p>
            <a:endParaRPr lang="en-US" dirty="0" smtClean="0"/>
          </a:p>
          <a:p>
            <a:r>
              <a:rPr lang="en-US" dirty="0" err="1" smtClean="0"/>
              <a:t>Torpig</a:t>
            </a:r>
            <a:r>
              <a:rPr lang="en-US" dirty="0" smtClean="0"/>
              <a:t>: </a:t>
            </a:r>
            <a:r>
              <a:rPr lang="en-US" sz="1200" u="sng" dirty="0">
                <a:ea typeface="ＭＳ Ｐゴシック" charset="-128"/>
                <a:cs typeface="ＭＳ Ｐゴシック" charset="-128"/>
                <a:hlinkClick r:id="rId6"/>
              </a:rPr>
              <a:t>http://www.cs.ucsb.edu/~seclab/projects/torpig/index.html</a:t>
            </a:r>
            <a:endParaRPr lang="en-US" sz="1200" u="sng" dirty="0">
              <a:ea typeface="ＭＳ Ｐゴシック" charset="-128"/>
              <a:cs typeface="ＭＳ Ｐゴシック" charset="-128"/>
            </a:endParaRPr>
          </a:p>
          <a:p>
            <a:r>
              <a:rPr lang="en-US" sz="1200" u="sng" dirty="0">
                <a:ea typeface="ＭＳ Ｐゴシック" charset="-128"/>
                <a:cs typeface="ＭＳ Ｐゴシック" charset="-128"/>
              </a:rPr>
              <a:t>http://www.cs.ucsb.edu/~seclab/projects/torpig/torpig.pdf</a:t>
            </a:r>
          </a:p>
          <a:p>
            <a:endParaRPr lang="en-US" dirty="0" smtClean="0"/>
          </a:p>
          <a:p>
            <a:r>
              <a:rPr lang="en-US" dirty="0" err="1" smtClean="0"/>
              <a:t>Conficker</a:t>
            </a:r>
            <a:r>
              <a:rPr lang="en-US" dirty="0" smtClean="0"/>
              <a:t> C details: http://www.microsoft.com/security/portal/Threat/Encyclopedia/Entry.aspx?name=Worm%3aWin32%2fConficker.C</a:t>
            </a:r>
          </a:p>
          <a:p>
            <a:r>
              <a:rPr lang="en-US" dirty="0" err="1" smtClean="0"/>
              <a:t>Conficker</a:t>
            </a:r>
            <a:r>
              <a:rPr lang="en-US" dirty="0" smtClean="0"/>
              <a:t> E details: http://blog.priveonlabs.com/sec_blog.php?title=conficker_e_we_hardly_knew_ye&amp;more=1&amp;c=1&amp;tb=1&amp;pb=1</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16</a:t>
            </a:fld>
            <a:endParaRPr lang="en-US"/>
          </a:p>
        </p:txBody>
      </p:sp>
    </p:spTree>
    <p:extLst>
      <p:ext uri="{BB962C8B-B14F-4D97-AF65-F5344CB8AC3E}">
        <p14:creationId xmlns:p14="http://schemas.microsoft.com/office/powerpoint/2010/main" val="190311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Koobface</a:t>
            </a:r>
            <a:r>
              <a:rPr lang="en-US" dirty="0" smtClean="0"/>
              <a:t> gang tracked down to St. Petersburg, Russia, exposed in the </a:t>
            </a:r>
            <a:r>
              <a:rPr lang="en-US" i="1" dirty="0" smtClean="0"/>
              <a:t>New York Times</a:t>
            </a:r>
            <a:r>
              <a:rPr lang="en-US" dirty="0" smtClean="0"/>
              <a:t> after investigation by </a:t>
            </a:r>
            <a:r>
              <a:rPr lang="en-US" b="0" dirty="0" smtClean="0"/>
              <a:t>Jan </a:t>
            </a:r>
            <a:r>
              <a:rPr lang="en-US" b="0" dirty="0" err="1" smtClean="0"/>
              <a:t>Drömer</a:t>
            </a:r>
            <a:r>
              <a:rPr lang="en-US" b="0" dirty="0" smtClean="0"/>
              <a:t>, independent researcher,</a:t>
            </a:r>
            <a:r>
              <a:rPr lang="en-US" b="0" baseline="0" dirty="0" smtClean="0"/>
              <a:t> </a:t>
            </a:r>
            <a:r>
              <a:rPr lang="en-US" b="0" dirty="0" smtClean="0"/>
              <a:t>and Dirk </a:t>
            </a:r>
            <a:r>
              <a:rPr lang="en-US" b="0" dirty="0" err="1" smtClean="0"/>
              <a:t>Kollberg</a:t>
            </a:r>
            <a:r>
              <a:rPr lang="en-US" b="0" dirty="0" smtClean="0"/>
              <a:t>, </a:t>
            </a:r>
            <a:r>
              <a:rPr lang="en-US" b="0" dirty="0" err="1" smtClean="0"/>
              <a:t>SophosLabs</a:t>
            </a:r>
            <a:r>
              <a:rPr lang="en-US" b="0" dirty="0" smtClean="0"/>
              <a:t>,</a:t>
            </a:r>
            <a:r>
              <a:rPr lang="en-US" b="0" baseline="0" dirty="0" smtClean="0"/>
              <a:t> in “</a:t>
            </a:r>
            <a:r>
              <a:rPr lang="en-US" b="0" dirty="0" smtClean="0"/>
              <a:t>The </a:t>
            </a:r>
            <a:r>
              <a:rPr lang="en-US" b="0" dirty="0" err="1" smtClean="0"/>
              <a:t>Koobface</a:t>
            </a:r>
            <a:r>
              <a:rPr lang="en-US" b="0" dirty="0" smtClean="0"/>
              <a:t> malware gang - exposed!</a:t>
            </a:r>
            <a:r>
              <a:rPr lang="en-US" b="0" baseline="0" dirty="0" smtClean="0"/>
              <a:t>”: </a:t>
            </a:r>
            <a:r>
              <a:rPr lang="en-US" dirty="0" smtClean="0"/>
              <a:t>http://nakedsecurity.sophos.com/koobface/</a:t>
            </a:r>
          </a:p>
          <a:p>
            <a:endParaRPr lang="en-US" dirty="0" smtClean="0"/>
          </a:p>
          <a:p>
            <a:r>
              <a:rPr lang="en-US" dirty="0" smtClean="0"/>
              <a:t>“Web Gang Operating in the Open,” New York Times, 17 January</a:t>
            </a:r>
            <a:r>
              <a:rPr lang="en-US" baseline="0" dirty="0" smtClean="0"/>
              <a:t> 2012: http://www.nytimes.com/2012/01/17/technology/koobface-gang-that-used-facebook-to-spread-worm-operates-in-the-open.html?_r=1</a:t>
            </a:r>
          </a:p>
          <a:p>
            <a:endParaRPr lang="en-US" baseline="0" dirty="0" smtClean="0"/>
          </a:p>
          <a:p>
            <a:r>
              <a:rPr lang="en-US" dirty="0" smtClean="0"/>
              <a:t>“Anton </a:t>
            </a:r>
            <a:r>
              <a:rPr lang="en-US" dirty="0" err="1" smtClean="0"/>
              <a:t>Korotchenko</a:t>
            </a:r>
            <a:r>
              <a:rPr lang="en-US" dirty="0" smtClean="0"/>
              <a:t>, who uses the online nickname “</a:t>
            </a:r>
            <a:r>
              <a:rPr lang="en-US" dirty="0" err="1" smtClean="0"/>
              <a:t>KrotReal</a:t>
            </a:r>
            <a:r>
              <a:rPr lang="en-US" dirty="0" smtClean="0"/>
              <a:t>”; </a:t>
            </a:r>
            <a:r>
              <a:rPr lang="en-US" dirty="0" err="1" smtClean="0"/>
              <a:t>Stanislav</a:t>
            </a:r>
            <a:r>
              <a:rPr lang="en-US" dirty="0" smtClean="0"/>
              <a:t> </a:t>
            </a:r>
            <a:r>
              <a:rPr lang="en-US" dirty="0" err="1" smtClean="0"/>
              <a:t>Avdeyko</a:t>
            </a:r>
            <a:r>
              <a:rPr lang="en-US" dirty="0" smtClean="0"/>
              <a:t>, known as “</a:t>
            </a:r>
            <a:r>
              <a:rPr lang="en-US" dirty="0" err="1" smtClean="0"/>
              <a:t>leDed</a:t>
            </a:r>
            <a:r>
              <a:rPr lang="en-US" dirty="0" smtClean="0"/>
              <a:t>”; </a:t>
            </a:r>
            <a:r>
              <a:rPr lang="en-US" dirty="0" err="1" smtClean="0"/>
              <a:t>Svyatoslav</a:t>
            </a:r>
            <a:r>
              <a:rPr lang="en-US" dirty="0" smtClean="0"/>
              <a:t> E. </a:t>
            </a:r>
            <a:r>
              <a:rPr lang="en-US" dirty="0" err="1" smtClean="0"/>
              <a:t>Polichuck</a:t>
            </a:r>
            <a:r>
              <a:rPr lang="en-US" dirty="0" smtClean="0"/>
              <a:t>, who goes by “</a:t>
            </a:r>
            <a:r>
              <a:rPr lang="en-US" dirty="0" err="1" smtClean="0"/>
              <a:t>PsViat</a:t>
            </a:r>
            <a:r>
              <a:rPr lang="en-US" dirty="0" smtClean="0"/>
              <a:t>” and “</a:t>
            </a:r>
            <a:r>
              <a:rPr lang="en-US" dirty="0" err="1" smtClean="0"/>
              <a:t>PsycoMan</a:t>
            </a:r>
            <a:r>
              <a:rPr lang="en-US" dirty="0" smtClean="0"/>
              <a:t>”; Roman P. </a:t>
            </a:r>
            <a:r>
              <a:rPr lang="en-US" dirty="0" err="1" smtClean="0"/>
              <a:t>Koturbach</a:t>
            </a:r>
            <a:r>
              <a:rPr lang="en-US" dirty="0" smtClean="0"/>
              <a:t>, who uses the online moniker “</a:t>
            </a:r>
            <a:r>
              <a:rPr lang="en-US" dirty="0" err="1" smtClean="0"/>
              <a:t>PoMuc</a:t>
            </a:r>
            <a:r>
              <a:rPr lang="en-US" dirty="0" smtClean="0"/>
              <a:t>”; and Alexander </a:t>
            </a:r>
            <a:r>
              <a:rPr lang="en-US" dirty="0" err="1" smtClean="0"/>
              <a:t>Koltyshev</a:t>
            </a:r>
            <a:r>
              <a:rPr lang="en-US" dirty="0" smtClean="0"/>
              <a:t>, or “Floppy.””</a:t>
            </a: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17</a:t>
            </a:fld>
            <a:endParaRPr lang="en-US"/>
          </a:p>
        </p:txBody>
      </p:sp>
    </p:spTree>
    <p:extLst>
      <p:ext uri="{BB962C8B-B14F-4D97-AF65-F5344CB8AC3E}">
        <p14:creationId xmlns:p14="http://schemas.microsoft.com/office/powerpoint/2010/main" val="19308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Coreflood</a:t>
            </a:r>
            <a:r>
              <a:rPr lang="en-US" dirty="0" smtClean="0"/>
              <a:t> takedown: http://www.wired.com/threatlevel/2011/04/coreflood/</a:t>
            </a:r>
          </a:p>
          <a:p>
            <a:r>
              <a:rPr lang="en-US" dirty="0" smtClean="0"/>
              <a:t>http://threatpost.com/en_us/blogs/coreflood-takedown-raises-questions-about-offensive-actions-against-botnets-042911</a:t>
            </a:r>
          </a:p>
          <a:p>
            <a:endParaRPr lang="en-US" dirty="0" smtClean="0"/>
          </a:p>
          <a:p>
            <a:r>
              <a:rPr lang="en-US" dirty="0" err="1" smtClean="0"/>
              <a:t>Waledac</a:t>
            </a:r>
            <a:r>
              <a:rPr lang="en-US" dirty="0" smtClean="0"/>
              <a:t> takedown, Operation b49: http://www.theregister.co.uk/2010/03/16/waledac_takedown_success/</a:t>
            </a:r>
          </a:p>
          <a:p>
            <a:endParaRPr lang="en-US" dirty="0" smtClean="0"/>
          </a:p>
          <a:p>
            <a:r>
              <a:rPr lang="en-US" dirty="0" smtClean="0"/>
              <a:t>Aurora: http://www.damballa.com/research/aurora/</a:t>
            </a:r>
          </a:p>
          <a:p>
            <a:endParaRPr lang="en-US" dirty="0" smtClean="0"/>
          </a:p>
          <a:p>
            <a:r>
              <a:rPr lang="en-US" dirty="0" smtClean="0"/>
              <a:t>Mariposa takedown December 23, 2009: http://www.computerworld.com/s/article/9164838/Spanish_police_take_down_massive_Mariposa_botnet</a:t>
            </a:r>
          </a:p>
          <a:p>
            <a:endParaRPr lang="en-US" dirty="0" smtClean="0"/>
          </a:p>
          <a:p>
            <a:r>
              <a:rPr lang="en-US" dirty="0" err="1" smtClean="0"/>
              <a:t>Bredolab</a:t>
            </a:r>
            <a:r>
              <a:rPr lang="en-US" dirty="0" smtClean="0"/>
              <a:t> takedown, October 25, 2010: http://blogs.technet.com/b/mmpc/archive/2010/10/26/bredolab-takedown-another-win-for-collaboration.aspx</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18</a:t>
            </a:fld>
            <a:endParaRPr lang="en-US"/>
          </a:p>
        </p:txBody>
      </p:sp>
    </p:spTree>
    <p:extLst>
      <p:ext uri="{BB962C8B-B14F-4D97-AF65-F5344CB8AC3E}">
        <p14:creationId xmlns:p14="http://schemas.microsoft.com/office/powerpoint/2010/main" val="303621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http://blog.trendmicro.com/trojan-on-the-loose-an-in-depth-analysis-of-police-trojan/</a:t>
            </a:r>
          </a:p>
          <a:p>
            <a:endParaRPr lang="en-US" dirty="0" smtClean="0"/>
          </a:p>
          <a:p>
            <a:r>
              <a:rPr lang="en-US" dirty="0" smtClean="0"/>
              <a:t>Operation Ghost Click</a:t>
            </a:r>
          </a:p>
          <a:p>
            <a:r>
              <a:rPr lang="en-US" dirty="0" smtClean="0"/>
              <a:t>http://www.darkreading.com/advanced-threats/167901091/security/client-security/231902809/teaming-up-to-take-down-threats.html</a:t>
            </a:r>
          </a:p>
          <a:p>
            <a:endParaRPr lang="en-US" dirty="0" smtClean="0"/>
          </a:p>
          <a:p>
            <a:r>
              <a:rPr lang="en-US" dirty="0" smtClean="0"/>
              <a:t>http://venturebeat.com/2011/11/09/fbi-operation-ghost-click/</a:t>
            </a:r>
          </a:p>
          <a:p>
            <a:endParaRPr lang="en-US" dirty="0" smtClean="0"/>
          </a:p>
          <a:p>
            <a:r>
              <a:rPr lang="en-US" dirty="0" smtClean="0"/>
              <a:t>http://blog.trendmicro.com/esthost-taken-down-biggest-cybercriminal-takedown-in-history/</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19</a:t>
            </a:fld>
            <a:endParaRPr lang="en-US"/>
          </a:p>
        </p:txBody>
      </p:sp>
    </p:spTree>
    <p:extLst>
      <p:ext uri="{BB962C8B-B14F-4D97-AF65-F5344CB8AC3E}">
        <p14:creationId xmlns:p14="http://schemas.microsoft.com/office/powerpoint/2010/main" val="369508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Kelihos</a:t>
            </a:r>
            <a:r>
              <a:rPr lang="en-US" dirty="0" smtClean="0"/>
              <a:t>: https://threatpost.com/en_us/blogs/botnet-shutdown-success-story-how-kaspersky-lab-disabled-hluxkelihos-botnet-092911 (source of image)</a:t>
            </a:r>
          </a:p>
          <a:p>
            <a:endParaRPr lang="en-US" dirty="0" smtClean="0"/>
          </a:p>
          <a:p>
            <a:r>
              <a:rPr lang="en-US" dirty="0" smtClean="0"/>
              <a:t>Controllers host </a:t>
            </a:r>
            <a:r>
              <a:rPr lang="en-US" dirty="0" err="1" smtClean="0"/>
              <a:t>nginx</a:t>
            </a:r>
            <a:r>
              <a:rPr lang="en-US" dirty="0" smtClean="0"/>
              <a:t> web servers,</a:t>
            </a:r>
            <a:r>
              <a:rPr lang="en-US" baseline="0" dirty="0" smtClean="0"/>
              <a:t> don’t show up in peer lists on workers.</a:t>
            </a:r>
            <a:endParaRPr lang="en-US" dirty="0" smtClean="0"/>
          </a:p>
          <a:p>
            <a:r>
              <a:rPr lang="en-US" dirty="0" smtClean="0"/>
              <a:t>Routers add an insulation layer to protect the controllers</a:t>
            </a:r>
            <a:r>
              <a:rPr lang="en-US" baseline="0" dirty="0" smtClean="0"/>
              <a:t> and include proxy capability.</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20</a:t>
            </a:fld>
            <a:endParaRPr lang="en-US"/>
          </a:p>
        </p:txBody>
      </p:sp>
    </p:spTree>
    <p:extLst>
      <p:ext uri="{BB962C8B-B14F-4D97-AF65-F5344CB8AC3E}">
        <p14:creationId xmlns:p14="http://schemas.microsoft.com/office/powerpoint/2010/main" val="4089690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website, www.darkshellnew.com.</a:t>
            </a:r>
          </a:p>
          <a:p>
            <a:endParaRPr lang="en-US" dirty="0" smtClean="0"/>
          </a:p>
          <a:p>
            <a:r>
              <a:rPr lang="en-US" dirty="0" smtClean="0"/>
              <a:t>“</a:t>
            </a:r>
            <a:r>
              <a:rPr lang="en-US" dirty="0" err="1" smtClean="0"/>
              <a:t>Darkshell</a:t>
            </a:r>
            <a:r>
              <a:rPr lang="en-US" dirty="0" smtClean="0"/>
              <a:t> DDoS</a:t>
            </a:r>
            <a:r>
              <a:rPr lang="en-US" baseline="0" dirty="0" smtClean="0"/>
              <a:t> Botnet Evolves with Variants,” April 5, 2012, McAfee Labs:</a:t>
            </a:r>
          </a:p>
          <a:p>
            <a:r>
              <a:rPr lang="en-US" dirty="0" smtClean="0"/>
              <a:t>http://blogs.mcafee.com/mcafee-labs/darkshell-ddos-botnet-evolves-with-variants</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21</a:t>
            </a:fld>
            <a:endParaRPr lang="en-US"/>
          </a:p>
        </p:txBody>
      </p:sp>
    </p:spTree>
    <p:extLst>
      <p:ext uri="{BB962C8B-B14F-4D97-AF65-F5344CB8AC3E}">
        <p14:creationId xmlns:p14="http://schemas.microsoft.com/office/powerpoint/2010/main" val="292794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ffectLst/>
              </a:rPr>
              <a:t>“</a:t>
            </a:r>
            <a:r>
              <a:rPr lang="en-US" dirty="0" smtClean="0"/>
              <a:t>Lippard dubs bot software ‘the Swiss army knife of crime on the Internet.’” Joaquim P. Menezes, NetworkWorld, July 26, 2007: http://www.networkworld.com/news/2007/072507-why-were-losing-the-botnet.html (quoted from May 2006 interview on the</a:t>
            </a:r>
            <a:r>
              <a:rPr lang="en-US" baseline="0" dirty="0" smtClean="0"/>
              <a:t> Security Catalyst podcast)</a:t>
            </a:r>
            <a:endParaRPr lang="en-US" dirty="0" smtClean="0">
              <a:effectLst/>
            </a:endParaRPr>
          </a:p>
          <a:p>
            <a:endParaRPr lang="en-US" dirty="0" smtClean="0">
              <a:effectLst/>
            </a:endParaRPr>
          </a:p>
          <a:p>
            <a:r>
              <a:rPr lang="en-US" dirty="0" smtClean="0">
                <a:effectLst/>
              </a:rPr>
              <a:t>“</a:t>
            </a:r>
            <a:r>
              <a:rPr lang="en-US" dirty="0" smtClean="0"/>
              <a:t>Networks of compromised computers controlled by a central server, better known as botnets, are a Swiss Army knife of tools for online criminals.” Robert Lemos, “Breaking the Botnet Code,” Technology Review, November 11, 2009: http://www.technologyreview.com/computing/23924/</a:t>
            </a:r>
            <a:endParaRPr lang="en-US" dirty="0" smtClean="0">
              <a:effectLst/>
            </a:endParaRPr>
          </a:p>
          <a:p>
            <a:endParaRPr lang="en-US" dirty="0" smtClean="0">
              <a:effectLst/>
            </a:endParaRPr>
          </a:p>
          <a:p>
            <a:r>
              <a:rPr lang="en-US" dirty="0" smtClean="0">
                <a:effectLst/>
              </a:rPr>
              <a:t>“’Botnets are the Swiss Army knife of attack tools,’ said Marc Fossi, manager of research and development for Symantec Corp.'s security response team.” Gregg Keizer, “Botnets ‘the Swiss Army knife of attack tools’”, Computerworld, April 7, 2010: http://www.computerworld.com/s/article/9174560/Botnets_the_Swiss_Army_knife_of_attack_tools_</a:t>
            </a:r>
          </a:p>
          <a:p>
            <a:endParaRPr lang="en-US" dirty="0" smtClean="0">
              <a:effectLst/>
            </a:endParaRPr>
          </a:p>
          <a:p>
            <a:r>
              <a:rPr lang="en-US" dirty="0" smtClean="0">
                <a:effectLst/>
              </a:rPr>
              <a:t>“</a:t>
            </a:r>
            <a:r>
              <a:rPr lang="en-US" sz="1200" dirty="0">
                <a:ea typeface="ＭＳ Ｐゴシック" charset="-128"/>
                <a:cs typeface="ＭＳ Ｐゴシック" charset="-128"/>
              </a:rPr>
              <a:t>Botnets are the Swiss Army Knife of Internet criminals, according to Minister of Economic Affairs Maxime Verhagen.” Dutch Daily News, Jan. 14, 2011: http://www.dutchdailynews.com/botnet-computers/</a:t>
            </a:r>
            <a:endParaRPr lang="en-US" dirty="0" smtClean="0">
              <a:effectLst/>
            </a:endParaRPr>
          </a:p>
          <a:p>
            <a:endParaRPr lang="en-US" dirty="0" smtClean="0">
              <a:effectLst/>
            </a:endParaRPr>
          </a:p>
          <a:p>
            <a:r>
              <a:rPr lang="en-US" dirty="0" smtClean="0">
                <a:effectLst/>
              </a:rPr>
              <a:t>“</a:t>
            </a:r>
            <a:r>
              <a:rPr lang="en-US" dirty="0" smtClean="0"/>
              <a:t>‘Botnets are the Swiss Army knife of our criminals’, Picko said.”  June 24, 2011: http://en.eco.de/association/202_9230.htm</a:t>
            </a:r>
            <a:endParaRPr lang="en-US" dirty="0" smtClean="0">
              <a:effectLst/>
            </a:endParaRPr>
          </a:p>
          <a:p>
            <a:endParaRPr lang="en-US" dirty="0" smtClean="0">
              <a:effectLst/>
            </a:endParaRPr>
          </a:p>
          <a:p>
            <a:r>
              <a:rPr lang="en-US" dirty="0" smtClean="0"/>
              <a:t>Public domain photo from http://en.wikipedia.org/wiki/File:Swiss_army_knife_open_20050612.jpg</a:t>
            </a:r>
          </a:p>
          <a:p>
            <a:r>
              <a:rPr lang="en-US" dirty="0" smtClean="0"/>
              <a:t>Victorinox </a:t>
            </a:r>
            <a:r>
              <a:rPr lang="en-US" dirty="0" smtClean="0">
                <a:hlinkClick r:id="rId3" action="ppaction://hlinkfile" tooltip="en:Swiss Army knife"/>
              </a:rPr>
              <a:t>Swiss Army knife</a:t>
            </a:r>
            <a:r>
              <a:rPr lang="en-US" dirty="0" smtClean="0"/>
              <a:t>, photo taken in </a:t>
            </a:r>
            <a:r>
              <a:rPr lang="en-US" dirty="0" smtClean="0">
                <a:hlinkClick r:id="rId4" action="ppaction://hlinkfile" tooltip="en:Sweden"/>
              </a:rPr>
              <a:t>Sweden</a:t>
            </a:r>
            <a:r>
              <a:rPr lang="en-US" dirty="0" smtClean="0"/>
              <a:t>. This is a Mountaineer model.</a:t>
            </a:r>
            <a:r>
              <a:rPr lang="en-US" b="1" dirty="0" smtClean="0">
                <a:effectLst/>
              </a:rPr>
              <a:t> </a:t>
            </a:r>
            <a:r>
              <a:rPr lang="en-US" dirty="0" smtClean="0"/>
              <a:t>12 June 2005 </a:t>
            </a:r>
            <a:r>
              <a:rPr lang="en-US" dirty="0" smtClean="0">
                <a:effectLst/>
              </a:rPr>
              <a:t>(2005-06-12)</a:t>
            </a:r>
            <a:r>
              <a:rPr lang="en-US" b="1" baseline="0" dirty="0" smtClean="0">
                <a:effectLst/>
              </a:rPr>
              <a:t> </a:t>
            </a:r>
            <a:r>
              <a:rPr lang="en-US" dirty="0" smtClean="0"/>
              <a:t>Photo taken by </a:t>
            </a:r>
            <a:r>
              <a:rPr lang="en-US" dirty="0" smtClean="0">
                <a:hlinkClick r:id="rId5" action="ppaction://hlinkfile" tooltip="User:Bergsten"/>
              </a:rPr>
              <a:t>Jonas Bergsten</a:t>
            </a:r>
            <a:r>
              <a:rPr lang="en-US" dirty="0" smtClean="0"/>
              <a:t> using a </a:t>
            </a:r>
            <a:r>
              <a:rPr lang="en-US" dirty="0" smtClean="0">
                <a:hlinkClick r:id="rId6" action="ppaction://hlinkfile" tooltip="en:Canon PowerShot G"/>
              </a:rPr>
              <a:t>Canon PowerShot G3</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3</a:t>
            </a:fld>
            <a:endParaRPr lang="en-US" dirty="0"/>
          </a:p>
        </p:txBody>
      </p:sp>
    </p:spTree>
    <p:extLst>
      <p:ext uri="{BB962C8B-B14F-4D97-AF65-F5344CB8AC3E}">
        <p14:creationId xmlns:p14="http://schemas.microsoft.com/office/powerpoint/2010/main" val="2135353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899404" eaLnBrk="0" fontAlgn="base" hangingPunct="0">
              <a:spcBef>
                <a:spcPct val="30000"/>
              </a:spcBef>
              <a:spcAft>
                <a:spcPct val="0"/>
              </a:spcAft>
              <a:defRPr/>
            </a:pPr>
            <a:r>
              <a:rPr lang="en-US" dirty="0" smtClean="0"/>
              <a:t>Flashback: </a:t>
            </a:r>
            <a:r>
              <a:rPr lang="en-US" sz="1200" u="sng" dirty="0">
                <a:ea typeface="ＭＳ Ｐゴシック" charset="-128"/>
                <a:cs typeface="ＭＳ Ｐゴシック" charset="-128"/>
                <a:hlinkClick r:id="rId3"/>
              </a:rPr>
              <a:t>http://news.drweb.com/show/?</a:t>
            </a:r>
            <a:r>
              <a:rPr lang="en-US" sz="1200" u="sng" dirty="0" smtClean="0">
                <a:ea typeface="ＭＳ Ｐゴシック" charset="-128"/>
                <a:cs typeface="ＭＳ Ｐゴシック" charset="-128"/>
                <a:hlinkClick r:id="rId3"/>
              </a:rPr>
              <a:t>i=2341&amp;lng=en&amp;c=9</a:t>
            </a:r>
            <a:endParaRPr lang="en-US" sz="1200" u="sng" dirty="0" smtClean="0">
              <a:ea typeface="ＭＳ Ｐゴシック" charset="-128"/>
              <a:cs typeface="ＭＳ Ｐゴシック" charset="-128"/>
            </a:endParaRPr>
          </a:p>
          <a:p>
            <a:pPr defTabSz="899404" eaLnBrk="0" fontAlgn="base" hangingPunct="0">
              <a:spcBef>
                <a:spcPct val="30000"/>
              </a:spcBef>
              <a:spcAft>
                <a:spcPct val="0"/>
              </a:spcAft>
              <a:defRPr/>
            </a:pPr>
            <a:endParaRPr lang="en-US" sz="1200" u="sng" dirty="0" smtClean="0">
              <a:ea typeface="ＭＳ Ｐゴシック" charset="-128"/>
              <a:cs typeface="ＭＳ Ｐゴシック" charset="-128"/>
            </a:endParaRPr>
          </a:p>
          <a:p>
            <a:pPr defTabSz="899404" eaLnBrk="0" fontAlgn="base" hangingPunct="0">
              <a:spcBef>
                <a:spcPct val="30000"/>
              </a:spcBef>
              <a:spcAft>
                <a:spcPct val="0"/>
              </a:spcAft>
              <a:defRPr/>
            </a:pPr>
            <a:r>
              <a:rPr lang="en-US" sz="1200" u="none" dirty="0" smtClean="0">
                <a:ea typeface="ＭＳ Ｐゴシック" charset="-128"/>
                <a:cs typeface="ＭＳ Ｐゴシック" charset="-128"/>
              </a:rPr>
              <a:t>Peak infection (by UUID): http://news.drweb.com/show/?i=2386&amp;lng=en&amp;c=14</a:t>
            </a:r>
            <a:endParaRPr lang="en-US" sz="1200" u="none" dirty="0">
              <a:ea typeface="ＭＳ Ｐゴシック" charset="-128"/>
              <a:cs typeface="ＭＳ Ｐゴシック" charset="-128"/>
            </a:endParaRPr>
          </a:p>
          <a:p>
            <a:pPr defTabSz="899404" eaLnBrk="0" fontAlgn="base" hangingPunct="0">
              <a:spcBef>
                <a:spcPct val="30000"/>
              </a:spcBef>
              <a:spcAft>
                <a:spcPct val="0"/>
              </a:spcAft>
              <a:defRPr/>
            </a:pPr>
            <a:endParaRPr lang="en-US" sz="1200" u="sng" dirty="0">
              <a:ea typeface="ＭＳ Ｐゴシック" charset="-128"/>
            </a:endParaRPr>
          </a:p>
          <a:p>
            <a:pPr defTabSz="899404" eaLnBrk="0" fontAlgn="base" hangingPunct="0">
              <a:spcBef>
                <a:spcPct val="30000"/>
              </a:spcBef>
              <a:spcAft>
                <a:spcPct val="0"/>
              </a:spcAft>
              <a:defRPr/>
            </a:pPr>
            <a:r>
              <a:rPr lang="en-US" sz="1200" dirty="0">
                <a:ea typeface="ＭＳ Ｐゴシック" charset="-128"/>
              </a:rPr>
              <a:t>Rich </a:t>
            </a:r>
            <a:r>
              <a:rPr lang="en-US" sz="1200" dirty="0" err="1">
                <a:ea typeface="ＭＳ Ｐゴシック" charset="-128"/>
              </a:rPr>
              <a:t>Mogull</a:t>
            </a:r>
            <a:r>
              <a:rPr lang="en-US" sz="1200" dirty="0">
                <a:ea typeface="ＭＳ Ｐゴシック" charset="-128"/>
              </a:rPr>
              <a:t>, “What you need to know about the Flashback trojan,” April 6, 2012, </a:t>
            </a:r>
            <a:r>
              <a:rPr lang="en-US" sz="1200" dirty="0" err="1">
                <a:ea typeface="ＭＳ Ｐゴシック" charset="-128"/>
              </a:rPr>
              <a:t>MacWorld</a:t>
            </a:r>
            <a:r>
              <a:rPr lang="en-US" sz="1200" dirty="0">
                <a:ea typeface="ＭＳ Ｐゴシック" charset="-128"/>
              </a:rPr>
              <a:t>:</a:t>
            </a:r>
          </a:p>
          <a:p>
            <a:pPr defTabSz="899404" eaLnBrk="0" fontAlgn="base" hangingPunct="0">
              <a:spcBef>
                <a:spcPct val="30000"/>
              </a:spcBef>
              <a:spcAft>
                <a:spcPct val="0"/>
              </a:spcAft>
              <a:defRPr/>
            </a:pPr>
            <a:r>
              <a:rPr lang="en-US" sz="1200" u="sng" dirty="0">
                <a:ea typeface="ＭＳ Ｐゴシック" charset="-128"/>
                <a:cs typeface="ＭＳ Ｐゴシック" charset="-128"/>
                <a:hlinkClick r:id="rId4"/>
              </a:rPr>
              <a:t>http://</a:t>
            </a:r>
            <a:r>
              <a:rPr lang="en-US" sz="1200" u="sng" dirty="0" smtClean="0">
                <a:ea typeface="ＭＳ Ｐゴシック" charset="-128"/>
                <a:cs typeface="ＭＳ Ｐゴシック" charset="-128"/>
                <a:hlinkClick r:id="rId4"/>
              </a:rPr>
              <a:t>www.macworld.com/article/1166254/what_you_need_to_know_about_the_flashback_trojan.html</a:t>
            </a:r>
            <a:endParaRPr lang="en-US" sz="1200" u="sng" dirty="0" smtClean="0">
              <a:ea typeface="ＭＳ Ｐゴシック" charset="-128"/>
              <a:cs typeface="ＭＳ Ｐゴシック" charset="-128"/>
            </a:endParaRPr>
          </a:p>
          <a:p>
            <a:pPr defTabSz="899404" eaLnBrk="0" fontAlgn="base" hangingPunct="0">
              <a:spcBef>
                <a:spcPct val="30000"/>
              </a:spcBef>
              <a:spcAft>
                <a:spcPct val="0"/>
              </a:spcAft>
              <a:defRPr/>
            </a:pPr>
            <a:endParaRPr lang="en-US" sz="1200" u="sng" dirty="0" smtClean="0">
              <a:ea typeface="ＭＳ Ｐゴシック" charset="-128"/>
            </a:endParaRPr>
          </a:p>
          <a:p>
            <a:pPr defTabSz="899404" eaLnBrk="0" fontAlgn="base" hangingPunct="0">
              <a:spcBef>
                <a:spcPct val="30000"/>
              </a:spcBef>
              <a:spcAft>
                <a:spcPct val="0"/>
              </a:spcAft>
              <a:defRPr/>
            </a:pPr>
            <a:r>
              <a:rPr lang="en-US" sz="1200" u="none" dirty="0" smtClean="0">
                <a:ea typeface="ＭＳ Ｐゴシック" charset="-128"/>
              </a:rPr>
              <a:t>Estimated</a:t>
            </a:r>
            <a:r>
              <a:rPr lang="en-US" sz="1200" u="none" baseline="0" dirty="0" smtClean="0">
                <a:ea typeface="ＭＳ Ｐゴシック" charset="-128"/>
              </a:rPr>
              <a:t> number of infections as of 10 April 2012: 655,700</a:t>
            </a:r>
            <a:r>
              <a:rPr lang="en-US" sz="1200" u="none" baseline="0" dirty="0" smtClean="0">
                <a:ea typeface="ＭＳ Ｐゴシック" charset="-128"/>
              </a:rPr>
              <a:t>.</a:t>
            </a:r>
          </a:p>
          <a:p>
            <a:pPr defTabSz="899404" eaLnBrk="0" fontAlgn="base" hangingPunct="0">
              <a:spcBef>
                <a:spcPct val="30000"/>
              </a:spcBef>
              <a:spcAft>
                <a:spcPct val="0"/>
              </a:spcAft>
              <a:defRPr/>
            </a:pPr>
            <a:endParaRPr lang="en-US" sz="1200" u="none" baseline="0" dirty="0" smtClean="0">
              <a:ea typeface="ＭＳ Ｐゴシック" charset="-128"/>
            </a:endParaRPr>
          </a:p>
          <a:p>
            <a:pPr defTabSz="899404" eaLnBrk="0" fontAlgn="base" hangingPunct="0">
              <a:spcBef>
                <a:spcPct val="30000"/>
              </a:spcBef>
              <a:spcAft>
                <a:spcPct val="0"/>
              </a:spcAft>
              <a:defRPr/>
            </a:pPr>
            <a:r>
              <a:rPr lang="en-US" sz="1200" u="none" baseline="0" dirty="0" err="1" smtClean="0">
                <a:ea typeface="ＭＳ Ｐゴシック" charset="-128"/>
              </a:rPr>
              <a:t>SabPub</a:t>
            </a:r>
            <a:r>
              <a:rPr lang="en-US" sz="1200" u="none" baseline="0" dirty="0" smtClean="0">
                <a:ea typeface="ＭＳ Ｐゴシック" charset="-128"/>
              </a:rPr>
              <a:t> </a:t>
            </a:r>
            <a:r>
              <a:rPr lang="en-US" sz="1200" u="none" baseline="0" dirty="0" err="1" smtClean="0">
                <a:ea typeface="ＭＳ Ｐゴシック" charset="-128"/>
              </a:rPr>
              <a:t>trojan</a:t>
            </a:r>
            <a:r>
              <a:rPr lang="en-US" sz="1200" u="none" baseline="0" dirty="0" smtClean="0">
                <a:ea typeface="ＭＳ Ｐゴシック" charset="-128"/>
              </a:rPr>
              <a:t>: http://news.cnet.com/8301-1009_3-57414516-83/new-mac-os-x-trojan-unearthed-call-it-sabpub/</a:t>
            </a:r>
          </a:p>
          <a:p>
            <a:pPr defTabSz="899404" eaLnBrk="0" fontAlgn="base" hangingPunct="0">
              <a:spcBef>
                <a:spcPct val="30000"/>
              </a:spcBef>
              <a:spcAft>
                <a:spcPct val="0"/>
              </a:spcAft>
              <a:defRPr/>
            </a:pPr>
            <a:r>
              <a:rPr lang="en-US" sz="1200" u="none" baseline="0" dirty="0" smtClean="0">
                <a:ea typeface="ＭＳ Ｐゴシック" charset="-128"/>
              </a:rPr>
              <a:t>Second variant using infected Word documents (via CVE-2009-0563) appeared in April.</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22</a:t>
            </a:fld>
            <a:endParaRPr lang="en-US"/>
          </a:p>
        </p:txBody>
      </p:sp>
    </p:spTree>
    <p:extLst>
      <p:ext uri="{BB962C8B-B14F-4D97-AF65-F5344CB8AC3E}">
        <p14:creationId xmlns:p14="http://schemas.microsoft.com/office/powerpoint/2010/main" val="3739144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Patch:</a:t>
            </a:r>
            <a:r>
              <a:rPr lang="en-US" baseline="0" dirty="0" smtClean="0"/>
              <a:t> Most breaches are still from a small number of vulnerabilities, including older ones.</a:t>
            </a:r>
            <a:endParaRPr lang="en-US" dirty="0" smtClean="0"/>
          </a:p>
          <a:p>
            <a:r>
              <a:rPr lang="en-US" dirty="0" smtClean="0"/>
              <a:t>30% of breaches use stolen login credentials—Verizon DBIR 2012,</a:t>
            </a:r>
            <a:r>
              <a:rPr lang="en-US" baseline="0" dirty="0" smtClean="0"/>
              <a:t> p. 26.</a:t>
            </a:r>
          </a:p>
          <a:p>
            <a:r>
              <a:rPr lang="en-US" baseline="0" dirty="0" smtClean="0"/>
              <a:t>   People getting better about Windows patching—but don’t forget applications, esp. Adobe &amp; Java.</a:t>
            </a: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23</a:t>
            </a:fld>
            <a:endParaRPr lang="en-US"/>
          </a:p>
        </p:txBody>
      </p:sp>
    </p:spTree>
    <p:extLst>
      <p:ext uri="{BB962C8B-B14F-4D97-AF65-F5344CB8AC3E}">
        <p14:creationId xmlns:p14="http://schemas.microsoft.com/office/powerpoint/2010/main" val="377896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ClamXav</a:t>
            </a:r>
            <a:r>
              <a:rPr lang="en-US" dirty="0" smtClean="0"/>
              <a:t>,</a:t>
            </a:r>
            <a:r>
              <a:rPr lang="en-US" baseline="0" dirty="0" smtClean="0"/>
              <a:t> which uses the </a:t>
            </a:r>
            <a:r>
              <a:rPr lang="en-US" baseline="0" dirty="0" err="1" smtClean="0"/>
              <a:t>ClamAV</a:t>
            </a:r>
            <a:r>
              <a:rPr lang="en-US" baseline="0" dirty="0" smtClean="0"/>
              <a:t> </a:t>
            </a:r>
            <a:r>
              <a:rPr lang="en-US" baseline="0" dirty="0" err="1" smtClean="0"/>
              <a:t>enginer</a:t>
            </a:r>
            <a:r>
              <a:rPr lang="en-US" baseline="0" dirty="0" smtClean="0"/>
              <a:t> from </a:t>
            </a:r>
            <a:r>
              <a:rPr lang="en-US" baseline="0" dirty="0" err="1" smtClean="0"/>
              <a:t>SourceFIRE</a:t>
            </a:r>
            <a:r>
              <a:rPr lang="en-US" baseline="0" dirty="0" smtClean="0"/>
              <a:t>, is free.</a:t>
            </a:r>
          </a:p>
          <a:p>
            <a:endParaRPr lang="en-US" baseline="0" dirty="0" smtClean="0"/>
          </a:p>
          <a:p>
            <a:r>
              <a:rPr lang="en-US" baseline="0" dirty="0" smtClean="0"/>
              <a:t>Mac security/hardening guides:</a:t>
            </a:r>
          </a:p>
          <a:p>
            <a:r>
              <a:rPr lang="en-US" sz="1200" u="sng">
                <a:ea typeface="ＭＳ Ｐゴシック" charset="-128"/>
                <a:cs typeface="ＭＳ Ｐゴシック" charset="-128"/>
                <a:hlinkClick r:id="rId3"/>
              </a:rPr>
              <a:t>https://isc.sans.edu/diary.html?storyid=12616</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24</a:t>
            </a:fld>
            <a:endParaRPr lang="en-US"/>
          </a:p>
        </p:txBody>
      </p:sp>
    </p:spTree>
    <p:extLst>
      <p:ext uri="{BB962C8B-B14F-4D97-AF65-F5344CB8AC3E}">
        <p14:creationId xmlns:p14="http://schemas.microsoft.com/office/powerpoint/2010/main" val="405610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Next-generation firewall, anyone?  Gets you most of the above in one package</a:t>
            </a:r>
            <a:r>
              <a:rPr lang="en-US" baseline="0" dirty="0" smtClean="0"/>
              <a:t> (WAF sold separately).</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25</a:t>
            </a:fld>
            <a:endParaRPr lang="en-US"/>
          </a:p>
        </p:txBody>
      </p:sp>
    </p:spTree>
    <p:extLst>
      <p:ext uri="{BB962C8B-B14F-4D97-AF65-F5344CB8AC3E}">
        <p14:creationId xmlns:p14="http://schemas.microsoft.com/office/powerpoint/2010/main" val="275251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eaLnBrk="0" fontAlgn="base" hangingPunct="0">
              <a:spcBef>
                <a:spcPct val="30000"/>
              </a:spcBef>
              <a:spcAft>
                <a:spcPct val="0"/>
              </a:spcAft>
              <a:defRPr/>
            </a:pPr>
            <a:r>
              <a:rPr lang="en-US" baseline="0" dirty="0" smtClean="0"/>
              <a:t>Monitoring and Incident Response plan: There are two kinds of companies, those which know that they’ve been breached and those that don’t.  You will be breached if you haven’t been already, and most companies only hear about it after the fact from a third party.  Better to be in the former category and be able to recognize a breach when it occurs and respond.</a:t>
            </a:r>
          </a:p>
          <a:p>
            <a:endParaRPr lang="en-US" baseline="0" dirty="0" smtClean="0"/>
          </a:p>
          <a:p>
            <a:r>
              <a:rPr lang="en-US" baseline="0" dirty="0" smtClean="0"/>
              <a:t>Log &amp; review: How about doing some crowdsourcing on login misuse, by sending login notifications to the mobile device of the user?</a:t>
            </a:r>
          </a:p>
          <a:p>
            <a:pPr defTabSz="899404" eaLnBrk="0" fontAlgn="base" hangingPunct="0">
              <a:spcBef>
                <a:spcPct val="30000"/>
              </a:spcBef>
              <a:spcAft>
                <a:spcPct val="0"/>
              </a:spcAf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26</a:t>
            </a:fld>
            <a:endParaRPr lang="en-US"/>
          </a:p>
        </p:txBody>
      </p:sp>
    </p:spTree>
    <p:extLst>
      <p:ext uri="{BB962C8B-B14F-4D97-AF65-F5344CB8AC3E}">
        <p14:creationId xmlns:p14="http://schemas.microsoft.com/office/powerpoint/2010/main" val="115742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FBI, USSS, or ic3.gov.</a:t>
            </a:r>
          </a:p>
          <a:p>
            <a:endParaRPr lang="en-US" dirty="0" smtClean="0"/>
          </a:p>
          <a:p>
            <a:pPr defTabSz="899404" eaLnBrk="0" fontAlgn="base" hangingPunct="0">
              <a:spcBef>
                <a:spcPct val="30000"/>
              </a:spcBef>
              <a:spcAft>
                <a:spcPct val="0"/>
              </a:spcAft>
              <a:defRPr/>
            </a:pPr>
            <a:r>
              <a:rPr lang="en-US" baseline="0" dirty="0" smtClean="0"/>
              <a:t>Collaborate: Share as much information where possible about breaches, at least within secure settings (e.g., industry Information Sharing and Analysis Centers (ISACs): http://www.isaccouncil.org/)</a:t>
            </a:r>
          </a:p>
          <a:p>
            <a:pPr defTabSz="899404" eaLnBrk="0" fontAlgn="base" hangingPunct="0">
              <a:spcBef>
                <a:spcPct val="30000"/>
              </a:spcBef>
              <a:spcAft>
                <a:spcPct val="0"/>
              </a:spcAft>
              <a:defRPr/>
            </a:pPr>
            <a:endParaRPr lang="en-US" baseline="0" dirty="0" smtClean="0"/>
          </a:p>
          <a:p>
            <a:pPr defTabSz="899404" eaLnBrk="0" fontAlgn="base" hangingPunct="0">
              <a:spcBef>
                <a:spcPct val="30000"/>
              </a:spcBef>
              <a:spcAft>
                <a:spcPct val="0"/>
              </a:spcAft>
              <a:defRPr/>
            </a:pPr>
            <a:r>
              <a:rPr lang="en-US" baseline="0" dirty="0" smtClean="0"/>
              <a:t>SEC guidance requires breach disclosure now if such incidents are “among the most significant factors that make an investment in the company speculative or risky” (http://www.sec.gov/divisions/corpfin/guidance/cfguidance-topic2.htm), and companies with mature security programs are disclosing in detail (e.g., </a:t>
            </a:r>
            <a:r>
              <a:rPr lang="en-US" baseline="0" dirty="0" err="1" smtClean="0"/>
              <a:t>Verisign</a:t>
            </a:r>
            <a:r>
              <a:rPr lang="en-US" baseline="0" dirty="0" smtClean="0"/>
              <a:t>, RSA).  It’s time to build a culture where we’re open about security breaches and those who disclose are not stigmatized for the disclosure (as opposed to for having terrible security). Failure to disclose and very late disclosure should be seen as a negative sign, while timely disclosure should be seen as a positive sign.</a:t>
            </a:r>
          </a:p>
          <a:p>
            <a:pPr defTabSz="899404" eaLnBrk="0" fontAlgn="base" hangingPunct="0">
              <a:spcBef>
                <a:spcPct val="30000"/>
              </a:spcBef>
              <a:spcAft>
                <a:spcPct val="0"/>
              </a:spcAft>
              <a:defRPr/>
            </a:pPr>
            <a:endParaRPr lang="en-US" baseline="0" dirty="0" smtClean="0"/>
          </a:p>
          <a:p>
            <a:pPr defTabSz="899404" eaLnBrk="0" fontAlgn="base" hangingPunct="0">
              <a:spcBef>
                <a:spcPct val="30000"/>
              </a:spcBef>
              <a:spcAft>
                <a:spcPct val="0"/>
              </a:spcAft>
              <a:defRPr/>
            </a:pPr>
            <a:r>
              <a:rPr lang="en-US" baseline="0" dirty="0" smtClean="0"/>
              <a:t>And these things can lead to….</a:t>
            </a:r>
            <a:endParaRPr lang="en-US" dirty="0" smtClean="0"/>
          </a:p>
          <a:p>
            <a:pPr defTabSz="899404" eaLnBrk="0" fontAlgn="base" hangingPunct="0">
              <a:spcBef>
                <a:spcPct val="30000"/>
              </a:spcBef>
              <a:spcAft>
                <a:spcPct val="0"/>
              </a:spcAf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27</a:t>
            </a:fld>
            <a:endParaRPr lang="en-US"/>
          </a:p>
        </p:txBody>
      </p:sp>
    </p:spTree>
    <p:extLst>
      <p:ext uri="{BB962C8B-B14F-4D97-AF65-F5344CB8AC3E}">
        <p14:creationId xmlns:p14="http://schemas.microsoft.com/office/powerpoint/2010/main" val="2805087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law finally catching up:</a:t>
            </a:r>
          </a:p>
          <a:p>
            <a:r>
              <a:rPr lang="en-US" dirty="0" smtClean="0"/>
              <a:t>Roger A. Grimes, “If you do the cyber crime, expect to do the time,” InfoWorld, April 3, 2012:</a:t>
            </a:r>
          </a:p>
          <a:p>
            <a:r>
              <a:rPr lang="en-US" dirty="0" smtClean="0"/>
              <a:t>http://www.infoworld.com/d/security/if-you-do-the-cyber-crime-expect-do-the-time-190042</a:t>
            </a:r>
          </a:p>
          <a:p>
            <a:endParaRPr lang="en-US" dirty="0" smtClean="0"/>
          </a:p>
          <a:p>
            <a:r>
              <a:rPr lang="en-US" dirty="0" smtClean="0"/>
              <a:t>Tracking:</a:t>
            </a:r>
            <a:r>
              <a:rPr lang="en-US" baseline="0" dirty="0" smtClean="0"/>
              <a:t> Brian Krebs, various security researchers, Microsoft Digital Crimes Unit, Team Cymru, </a:t>
            </a:r>
            <a:r>
              <a:rPr lang="en-US" baseline="0" dirty="0" err="1" smtClean="0"/>
              <a:t>SecureWorks</a:t>
            </a:r>
            <a:r>
              <a:rPr lang="en-US" baseline="0" dirty="0" smtClean="0"/>
              <a:t>, </a:t>
            </a:r>
            <a:r>
              <a:rPr lang="en-US" baseline="0" dirty="0" err="1" smtClean="0"/>
              <a:t>Damballa</a:t>
            </a:r>
            <a:r>
              <a:rPr lang="en-US" baseline="0" dirty="0" smtClean="0"/>
              <a:t>, Sophos, Symantec, </a:t>
            </a:r>
            <a:r>
              <a:rPr lang="en-US" baseline="0" dirty="0" err="1" smtClean="0"/>
              <a:t>Crowdstrike</a:t>
            </a:r>
            <a:r>
              <a:rPr lang="en-US" baseline="0" dirty="0" smtClean="0"/>
              <a:t>.</a:t>
            </a:r>
          </a:p>
          <a:p>
            <a:r>
              <a:rPr lang="en-US" baseline="0" dirty="0" smtClean="0"/>
              <a:t>Takeover, Takedown: Microsoft, </a:t>
            </a:r>
            <a:r>
              <a:rPr lang="en-US" baseline="0" dirty="0" err="1" smtClean="0"/>
              <a:t>Crowdstrike</a:t>
            </a:r>
            <a:r>
              <a:rPr lang="en-US" baseline="0" dirty="0" smtClean="0"/>
              <a:t>.</a:t>
            </a:r>
          </a:p>
          <a:p>
            <a:r>
              <a:rPr lang="en-US" baseline="0" dirty="0" smtClean="0"/>
              <a:t>Arrest &amp; Prosecute: FBI, USSS, national police agencies, Interpol.</a:t>
            </a:r>
          </a:p>
          <a:p>
            <a:endParaRPr lang="en-US" baseline="0" dirty="0" smtClean="0"/>
          </a:p>
          <a:p>
            <a:r>
              <a:rPr lang="en-US" sz="1200" dirty="0">
                <a:ea typeface="ＭＳ Ｐゴシック" charset="-128"/>
                <a:cs typeface="ＭＳ Ｐゴシック" charset="-128"/>
              </a:rPr>
              <a:t>FBI Operations:</a:t>
            </a:r>
          </a:p>
          <a:p>
            <a:r>
              <a:rPr lang="en-US" sz="1200" dirty="0">
                <a:ea typeface="ＭＳ Ｐゴシック" charset="-128"/>
                <a:cs typeface="ＭＳ Ｐゴシック" charset="-128"/>
              </a:rPr>
              <a:t>Operation Cyber Loss, May 22, 2001.</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3"/>
              </a:rPr>
              <a:t>http://www.fbi.gov/news/pressrel/press-releases/internet-fraud-investigation-operation-cyber-loss</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Arrests 62 fraudsters.</a:t>
            </a:r>
          </a:p>
          <a:p>
            <a:r>
              <a:rPr lang="en-US" sz="1200" dirty="0">
                <a:ea typeface="ＭＳ Ｐゴシック" charset="-128"/>
                <a:cs typeface="ＭＳ Ｐゴシック" charset="-128"/>
              </a:rPr>
              <a:t>Operation E-Con, May 16, 2002</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4"/>
              </a:rPr>
              <a:t>http://www.justice.gov/opa/pr/2003/May/03_crm_302.htm</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50 arrested, 48 charged, 12 guilty pleas Operation Cyber Sweep, November 20, 2003</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5"/>
              </a:rPr>
              <a:t>http://www.justice.gov/opa/pr/2003/November/03_crm_638.htm</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125 arrests</a:t>
            </a:r>
          </a:p>
          <a:p>
            <a:r>
              <a:rPr lang="en-US" sz="1200" dirty="0">
                <a:ea typeface="ＭＳ Ｐゴシック" charset="-128"/>
                <a:cs typeface="ＭＳ Ｐゴシック" charset="-128"/>
              </a:rPr>
              <a:t>Operation SLAM-Spam, May 20, 2004 (IC3/industry)</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6"/>
              </a:rPr>
              <a:t>http://www.fbi.gov/news/testimony/anti-spam-initiatives-on-the-web</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Identified 100 spammers, targeted 50.</a:t>
            </a:r>
          </a:p>
          <a:p>
            <a:r>
              <a:rPr lang="en-US" sz="1200" dirty="0">
                <a:ea typeface="ＭＳ Ｐゴシック" charset="-128"/>
                <a:cs typeface="ＭＳ Ｐゴシック" charset="-128"/>
              </a:rPr>
              <a:t>Operation Bot Roast, June 13, 2007</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7"/>
              </a:rPr>
              <a:t>http://www.fbi.gov/news/stories/2007/june/botnet_061307</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Robert Alan </a:t>
            </a:r>
            <a:r>
              <a:rPr lang="en-US" sz="1200" dirty="0" err="1">
                <a:ea typeface="ＭＳ Ｐゴシック" charset="-128"/>
                <a:cs typeface="ＭＳ Ｐゴシック" charset="-128"/>
              </a:rPr>
              <a:t>Soloway</a:t>
            </a:r>
            <a:r>
              <a:rPr lang="en-US" sz="1200" dirty="0">
                <a:ea typeface="ＭＳ Ｐゴシック" charset="-128"/>
                <a:cs typeface="ＭＳ Ｐゴシック" charset="-128"/>
              </a:rPr>
              <a:t>, James C. Brewer, Jason Michael Downey Operation Bot Roast II, November 29, 2007</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8"/>
              </a:rPr>
              <a:t>http://www.fbi.gov/news/stories/2007/november/botnet_112907</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3 indictments</a:t>
            </a:r>
          </a:p>
          <a:p>
            <a:r>
              <a:rPr lang="en-US" sz="1200" dirty="0">
                <a:ea typeface="ＭＳ Ｐゴシック" charset="-128"/>
                <a:cs typeface="ＭＳ Ｐゴシック" charset="-128"/>
              </a:rPr>
              <a:t>Operation Ghost Click, November 9, 2011</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9"/>
              </a:rPr>
              <a:t>http://www.fbi.gov/news/stories/2011/november/malware_110911/malware_110911</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six Estonians arrested</a:t>
            </a:r>
          </a:p>
          <a:p>
            <a:endParaRPr lang="en-US" sz="1200" dirty="0">
              <a:ea typeface="ＭＳ Ｐゴシック" charset="-128"/>
              <a:cs typeface="ＭＳ Ｐゴシック" charset="-128"/>
            </a:endParaRPr>
          </a:p>
          <a:p>
            <a:r>
              <a:rPr lang="en-US" sz="1200" dirty="0">
                <a:ea typeface="ＭＳ Ｐゴシック" charset="-128"/>
                <a:cs typeface="ＭＳ Ｐゴシック" charset="-128"/>
              </a:rPr>
              <a:t>Private operations:</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a:t>
            </a:r>
            <a:r>
              <a:rPr lang="en-US" sz="1200" dirty="0" err="1">
                <a:ea typeface="ＭＳ Ｐゴシック" charset="-128"/>
                <a:cs typeface="ＭＳ Ｐゴシック" charset="-128"/>
              </a:rPr>
              <a:t>Shadowserver</a:t>
            </a:r>
            <a:r>
              <a:rPr lang="en-US" sz="1200" dirty="0">
                <a:ea typeface="ＭＳ Ｐゴシック" charset="-128"/>
                <a:cs typeface="ＭＳ Ｐゴシック" charset="-128"/>
              </a:rPr>
              <a:t>/Symantec Operation b49, </a:t>
            </a:r>
            <a:r>
              <a:rPr lang="en-US" sz="1200" dirty="0" err="1">
                <a:ea typeface="ＭＳ Ｐゴシック" charset="-128"/>
                <a:cs typeface="ＭＳ Ｐゴシック" charset="-128"/>
              </a:rPr>
              <a:t>Waledac</a:t>
            </a:r>
            <a:r>
              <a:rPr lang="en-US" sz="1200" dirty="0">
                <a:ea typeface="ＭＳ Ｐゴシック" charset="-128"/>
                <a:cs typeface="ＭＳ Ｐゴシック" charset="-128"/>
              </a:rPr>
              <a:t> C&amp;C takedown, February 22, 2010</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 </a:t>
            </a:r>
            <a:r>
              <a:rPr lang="en-US" sz="1200" dirty="0" err="1">
                <a:ea typeface="ＭＳ Ｐゴシック" charset="-128"/>
                <a:cs typeface="ＭＳ Ｐゴシック" charset="-128"/>
              </a:rPr>
              <a:t>Waledac</a:t>
            </a:r>
            <a:r>
              <a:rPr lang="en-US" sz="1200" dirty="0">
                <a:ea typeface="ＭＳ Ｐゴシック" charset="-128"/>
                <a:cs typeface="ＭＳ Ｐゴシック" charset="-128"/>
              </a:rPr>
              <a:t> spam takedown, October 27, 2010</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a:t>
            </a:r>
            <a:r>
              <a:rPr lang="en-US" sz="1200" dirty="0" err="1">
                <a:ea typeface="ＭＳ Ｐゴシック" charset="-128"/>
                <a:cs typeface="ＭＳ Ｐゴシック" charset="-128"/>
              </a:rPr>
              <a:t>FireEye</a:t>
            </a:r>
            <a:r>
              <a:rPr lang="en-US" sz="1200" dirty="0">
                <a:ea typeface="ＭＳ Ｐゴシック" charset="-128"/>
                <a:cs typeface="ＭＳ Ｐゴシック" charset="-128"/>
              </a:rPr>
              <a:t> </a:t>
            </a:r>
            <a:r>
              <a:rPr lang="en-US" sz="1200" dirty="0" err="1">
                <a:ea typeface="ＭＳ Ｐゴシック" charset="-128"/>
                <a:cs typeface="ＭＳ Ｐゴシック" charset="-128"/>
              </a:rPr>
              <a:t>Rustock</a:t>
            </a:r>
            <a:r>
              <a:rPr lang="en-US" sz="1200" dirty="0">
                <a:ea typeface="ＭＳ Ｐゴシック" charset="-128"/>
                <a:cs typeface="ＭＳ Ｐゴシック" charset="-128"/>
              </a:rPr>
              <a:t> takedown, Operation b107,  March 16, 2011</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10"/>
              </a:rPr>
              <a:t>http://www.eweek.com/c/a/Windows/Microsoft-Claims-Rustock-Botnet-Takedown-825397/</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1.1M-1.7M infected machines, hardcoded IPs for C&amp;C</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Microsoft/Kaspersky </a:t>
            </a:r>
            <a:r>
              <a:rPr lang="en-US" sz="1200" dirty="0" err="1">
                <a:ea typeface="ＭＳ Ｐゴシック" charset="-128"/>
                <a:cs typeface="ＭＳ Ｐゴシック" charset="-128"/>
              </a:rPr>
              <a:t>Kelihos</a:t>
            </a:r>
            <a:r>
              <a:rPr lang="en-US" sz="1200" dirty="0">
                <a:ea typeface="ＭＳ Ｐゴシック" charset="-128"/>
                <a:cs typeface="ＭＳ Ｐゴシック" charset="-128"/>
              </a:rPr>
              <a:t> (</a:t>
            </a:r>
            <a:r>
              <a:rPr lang="en-US" sz="1200" dirty="0" err="1">
                <a:ea typeface="ＭＳ Ｐゴシック" charset="-128"/>
                <a:cs typeface="ＭＳ Ｐゴシック" charset="-128"/>
              </a:rPr>
              <a:t>Waledac</a:t>
            </a:r>
            <a:r>
              <a:rPr lang="en-US" sz="1200" dirty="0">
                <a:ea typeface="ＭＳ Ｐゴシック" charset="-128"/>
                <a:cs typeface="ＭＳ Ｐゴシック" charset="-128"/>
              </a:rPr>
              <a:t> 2.0) takedown, September 26, 2011 Dominique Alexander </a:t>
            </a:r>
            <a:r>
              <a:rPr lang="en-US" sz="1200" dirty="0" err="1">
                <a:ea typeface="ＭＳ Ｐゴシック" charset="-128"/>
                <a:cs typeface="ＭＳ Ｐゴシック" charset="-128"/>
              </a:rPr>
              <a:t>Piatti</a:t>
            </a:r>
            <a:r>
              <a:rPr lang="en-US" sz="1200" dirty="0">
                <a:ea typeface="ＭＳ Ｐゴシック" charset="-128"/>
                <a:cs typeface="ＭＳ Ｐゴシック" charset="-128"/>
              </a:rPr>
              <a:t>, </a:t>
            </a:r>
            <a:r>
              <a:rPr lang="en-US" sz="1200" dirty="0" err="1">
                <a:ea typeface="ＭＳ Ｐゴシック" charset="-128"/>
                <a:cs typeface="ＭＳ Ｐゴシック" charset="-128"/>
              </a:rPr>
              <a:t>dotFREE</a:t>
            </a:r>
            <a:r>
              <a:rPr lang="en-US" sz="1200" dirty="0">
                <a:ea typeface="ＭＳ Ｐゴシック" charset="-128"/>
                <a:cs typeface="ＭＳ Ｐゴシック" charset="-128"/>
              </a:rPr>
              <a:t> Group SRO and John Does 1-22 of owning a domain cz.cc and using cz.cc to register other subdomains such as lewgdooi.cz.cc used to operate and control the </a:t>
            </a:r>
            <a:r>
              <a:rPr lang="en-US" sz="1200" dirty="0" err="1">
                <a:ea typeface="ＭＳ Ｐゴシック" charset="-128"/>
                <a:cs typeface="ＭＳ Ｐゴシック" charset="-128"/>
              </a:rPr>
              <a:t>Kelihos</a:t>
            </a:r>
            <a:r>
              <a:rPr lang="en-US" sz="1200" dirty="0">
                <a:ea typeface="ＭＳ Ｐゴシック" charset="-128"/>
                <a:cs typeface="ＭＳ Ｐゴシック" charset="-128"/>
              </a:rPr>
              <a:t> botnet.</a:t>
            </a:r>
          </a:p>
          <a:p>
            <a:r>
              <a:rPr lang="en-US" sz="1200" dirty="0">
                <a:ea typeface="ＭＳ Ｐゴシック" charset="-128"/>
                <a:cs typeface="ＭＳ Ｐゴシック" charset="-128"/>
              </a:rPr>
              <a:t>   41,000 computers</a:t>
            </a:r>
          </a:p>
          <a:p>
            <a:r>
              <a:rPr lang="en-US" sz="1200" dirty="0">
                <a:ea typeface="ＭＳ Ｐゴシック" charset="-128"/>
                <a:cs typeface="ＭＳ Ｐゴシック" charset="-128"/>
              </a:rPr>
              <a:t>http://blogs.technet.com/b/microsoft_blog/archive/2011/09/27/microsoft-neutralizes-kelihos-botnet-names-defendant-in-case.aspx</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Microsoft/F-Secure, etc. Zeus takedown Operation b71, RICO statutes, March 23, 2012</a:t>
            </a:r>
          </a:p>
          <a:p>
            <a:r>
              <a:rPr lang="en-US" sz="1200" dirty="0">
                <a:ea typeface="ＭＳ Ｐゴシック" charset="-128"/>
                <a:cs typeface="ＭＳ Ｐゴシック" charset="-128"/>
              </a:rPr>
              <a:t>   13 million Zeus infections, 3 million in U.S.</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   Zeus sold for $700 to $15K for latest, source code leaked May 2011, see Wikipedia</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11"/>
              </a:rPr>
              <a:t>http://www.secureworks.com/research/threats/zeus/?threat=zeus</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a:t>
            </a:r>
          </a:p>
          <a:p>
            <a:r>
              <a:rPr lang="en-US" sz="1200" dirty="0" err="1">
                <a:ea typeface="ＭＳ Ｐゴシック" charset="-128"/>
                <a:cs typeface="ＭＳ Ｐゴシック" charset="-128"/>
              </a:rPr>
              <a:t>Crowdstrike</a:t>
            </a:r>
            <a:r>
              <a:rPr lang="en-US" sz="1200" dirty="0">
                <a:ea typeface="ＭＳ Ｐゴシック" charset="-128"/>
                <a:cs typeface="ＭＳ Ｐゴシック" charset="-128"/>
              </a:rPr>
              <a:t>/</a:t>
            </a:r>
            <a:r>
              <a:rPr lang="en-US" sz="1200" dirty="0" err="1">
                <a:ea typeface="ＭＳ Ｐゴシック" charset="-128"/>
                <a:cs typeface="ＭＳ Ｐゴシック" charset="-128"/>
              </a:rPr>
              <a:t>Honeynet</a:t>
            </a:r>
            <a:r>
              <a:rPr lang="en-US" sz="1200" dirty="0">
                <a:ea typeface="ＭＳ Ｐゴシック" charset="-128"/>
                <a:cs typeface="ＭＳ Ｐゴシック" charset="-128"/>
              </a:rPr>
              <a:t> Project/</a:t>
            </a:r>
            <a:r>
              <a:rPr lang="en-US" sz="1200" dirty="0" err="1">
                <a:ea typeface="ＭＳ Ｐゴシック" charset="-128"/>
                <a:cs typeface="ＭＳ Ｐゴシック" charset="-128"/>
              </a:rPr>
              <a:t>SecureWorks</a:t>
            </a:r>
            <a:r>
              <a:rPr lang="en-US" sz="1200" dirty="0">
                <a:ea typeface="ＭＳ Ｐゴシック" charset="-128"/>
                <a:cs typeface="ＭＳ Ｐゴシック" charset="-128"/>
              </a:rPr>
              <a:t>/Kaspersky </a:t>
            </a:r>
            <a:r>
              <a:rPr lang="en-US" sz="1200" dirty="0" err="1">
                <a:ea typeface="ＭＳ Ｐゴシック" charset="-128"/>
                <a:cs typeface="ＭＳ Ｐゴシック" charset="-128"/>
              </a:rPr>
              <a:t>Kelihos</a:t>
            </a:r>
            <a:r>
              <a:rPr lang="en-US" sz="1200" dirty="0">
                <a:ea typeface="ＭＳ Ｐゴシック" charset="-128"/>
                <a:cs typeface="ＭＳ Ｐゴシック" charset="-128"/>
              </a:rPr>
              <a:t> v2 takedown, March 29, 2012</a:t>
            </a:r>
          </a:p>
          <a:p>
            <a:endParaRPr lang="en-US" sz="1200" dirty="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28</a:t>
            </a:fld>
            <a:endParaRPr lang="en-US"/>
          </a:p>
        </p:txBody>
      </p:sp>
    </p:spTree>
    <p:extLst>
      <p:ext uri="{BB962C8B-B14F-4D97-AF65-F5344CB8AC3E}">
        <p14:creationId xmlns:p14="http://schemas.microsoft.com/office/powerpoint/2010/main" val="1594627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Shadowserver</a:t>
            </a:r>
            <a:r>
              <a:rPr lang="en-US" dirty="0" smtClean="0"/>
              <a:t> </a:t>
            </a:r>
            <a:r>
              <a:rPr lang="en-US" dirty="0" err="1" smtClean="0"/>
              <a:t>sinkholing</a:t>
            </a:r>
            <a:r>
              <a:rPr lang="en-US" dirty="0" smtClean="0"/>
              <a:t> (2008): http://www.darkreading.com/security/security-management/211201241/index.html</a:t>
            </a:r>
          </a:p>
          <a:p>
            <a:r>
              <a:rPr lang="en-US" dirty="0" smtClean="0"/>
              <a:t>Trend</a:t>
            </a:r>
            <a:r>
              <a:rPr lang="en-US" baseline="0" dirty="0" smtClean="0"/>
              <a:t> Micro report on lessons from </a:t>
            </a:r>
            <a:r>
              <a:rPr lang="en-US" baseline="0" dirty="0" err="1" smtClean="0"/>
              <a:t>sinkholing</a:t>
            </a:r>
            <a:r>
              <a:rPr lang="en-US" baseline="0" dirty="0" smtClean="0"/>
              <a:t>: http://www.trendmicro.com/cloud-content/us/pdfs/security-intelligence/white-papers/wp__sinkholing-botnets.pdf</a:t>
            </a:r>
          </a:p>
          <a:p>
            <a:endParaRPr lang="en-US" baseline="0" dirty="0" smtClean="0"/>
          </a:p>
          <a:p>
            <a:r>
              <a:rPr lang="en-US" baseline="0" dirty="0" smtClean="0"/>
              <a:t>Route-based </a:t>
            </a:r>
            <a:r>
              <a:rPr lang="en-US" baseline="0" dirty="0" err="1" smtClean="0"/>
              <a:t>blackholing</a:t>
            </a:r>
            <a:r>
              <a:rPr lang="en-US" baseline="0" dirty="0" smtClean="0"/>
              <a:t> (or </a:t>
            </a:r>
            <a:r>
              <a:rPr lang="en-US" baseline="0" dirty="0" err="1" smtClean="0"/>
              <a:t>nullrouting</a:t>
            </a:r>
            <a:r>
              <a:rPr lang="en-US" baseline="0" dirty="0" smtClean="0"/>
              <a:t>)/</a:t>
            </a:r>
            <a:r>
              <a:rPr lang="en-US" baseline="0" dirty="0" err="1" smtClean="0"/>
              <a:t>sinkholing</a:t>
            </a:r>
            <a:r>
              <a:rPr lang="en-US" baseline="0" dirty="0" smtClean="0"/>
              <a:t>/filtering:</a:t>
            </a:r>
          </a:p>
          <a:p>
            <a:r>
              <a:rPr lang="en-US" baseline="0" smtClean="0"/>
              <a:t>https://tools.ietf.org/rfc/rfc3882.txt</a:t>
            </a:r>
            <a:endParaRPr lang="en-US" baseline="0" dirty="0" smtClean="0"/>
          </a:p>
          <a:p>
            <a:r>
              <a:rPr lang="en-US" baseline="0" dirty="0" smtClean="0"/>
              <a:t>https://tools.ietf.org/html/rfc5635</a:t>
            </a:r>
          </a:p>
          <a:p>
            <a:r>
              <a:rPr lang="en-US" baseline="0" dirty="0" smtClean="0"/>
              <a:t>https://tools.ietf.org/html/draft-ietf-idr-flow-spec-09</a:t>
            </a:r>
          </a:p>
          <a:p>
            <a:endParaRPr lang="en-US" baseline="0" dirty="0" smtClean="0"/>
          </a:p>
          <a:p>
            <a:r>
              <a:rPr lang="en-US" baseline="0" dirty="0" err="1" smtClean="0"/>
              <a:t>Honeynet</a:t>
            </a:r>
            <a:r>
              <a:rPr lang="en-US" baseline="0" dirty="0" smtClean="0"/>
              <a:t> Project Code of Conduct: https://honeynet.org/codeofconduct</a:t>
            </a:r>
          </a:p>
          <a:p>
            <a:endParaRPr lang="en-US" baseline="0" dirty="0" smtClean="0"/>
          </a:p>
          <a:p>
            <a:r>
              <a:rPr lang="en-US" baseline="0" dirty="0" smtClean="0"/>
              <a:t>Menlo Report: Ethical Principles Guiding Information and Communication Technology Research: http://www.cyber.st.dhs.gov/wp-content/uploads/2011/12/MenloPrinciplesCORE-20110915-r560.pdf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29</a:t>
            </a:fld>
            <a:endParaRPr lang="en-US"/>
          </a:p>
        </p:txBody>
      </p:sp>
    </p:spTree>
    <p:extLst>
      <p:ext uri="{BB962C8B-B14F-4D97-AF65-F5344CB8AC3E}">
        <p14:creationId xmlns:p14="http://schemas.microsoft.com/office/powerpoint/2010/main" val="1157427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networks as delivery mechanism: http://</a:t>
            </a:r>
            <a:r>
              <a:rPr lang="en-US" dirty="0" smtClean="0"/>
              <a:t>www.itworld.com/it-managementstrategy/264648/social-spam-taking-over-internet</a:t>
            </a:r>
          </a:p>
          <a:p>
            <a:endParaRPr lang="en-US" dirty="0" smtClean="0"/>
          </a:p>
          <a:p>
            <a:pPr marL="0" marR="0" indent="0" algn="l" defTabSz="649924" rtl="0" eaLnBrk="1" fontAlgn="auto" latinLnBrk="0" hangingPunct="1">
              <a:lnSpc>
                <a:spcPct val="100000"/>
              </a:lnSpc>
              <a:spcBef>
                <a:spcPts val="0"/>
              </a:spcBef>
              <a:spcAft>
                <a:spcPts val="0"/>
              </a:spcAft>
              <a:buClrTx/>
              <a:buSzTx/>
              <a:buFontTx/>
              <a:buNone/>
              <a:tabLst/>
              <a:defRPr/>
            </a:pPr>
            <a:r>
              <a:rPr lang="en-US" dirty="0" smtClean="0"/>
              <a:t>Twitter sues top 5</a:t>
            </a:r>
            <a:r>
              <a:rPr lang="en-US" baseline="0" dirty="0" smtClean="0"/>
              <a:t> spammers (April 5, 2012): https://mashable.com/2012/04/05/twitter-sues-spammers/</a:t>
            </a:r>
          </a:p>
          <a:p>
            <a:endParaRPr lang="en-US" dirty="0" smtClean="0"/>
          </a:p>
          <a:p>
            <a:endParaRPr lang="en-US" dirty="0" smtClean="0"/>
          </a:p>
          <a:p>
            <a:r>
              <a:rPr lang="en-US" dirty="0" smtClean="0"/>
              <a:t>Mobile: </a:t>
            </a:r>
            <a:r>
              <a:rPr lang="en-US" dirty="0" err="1" smtClean="0"/>
              <a:t>iOS</a:t>
            </a:r>
            <a:r>
              <a:rPr lang="en-US" dirty="0" smtClean="0"/>
              <a:t> safer due to developer accountability (Dan Guido research): https://threatpost.com/en_us/blogs/accountability-not-code-quality-makes-ios-safer-android-042012</a:t>
            </a:r>
          </a:p>
          <a:p>
            <a:endParaRPr lang="en-US" baseline="0" dirty="0" smtClean="0"/>
          </a:p>
          <a:p>
            <a:r>
              <a:rPr lang="en-US" baseline="0" dirty="0" smtClean="0"/>
              <a:t>Indirect:</a:t>
            </a:r>
          </a:p>
          <a:p>
            <a:r>
              <a:rPr lang="en-US" baseline="0" dirty="0" smtClean="0"/>
              <a:t>CAs: </a:t>
            </a:r>
            <a:r>
              <a:rPr lang="en-US" baseline="0" dirty="0" err="1" smtClean="0"/>
              <a:t>Comodo</a:t>
            </a:r>
            <a:r>
              <a:rPr lang="en-US" baseline="0" dirty="0" smtClean="0"/>
              <a:t> hacked Mar. 2011, </a:t>
            </a:r>
            <a:r>
              <a:rPr lang="en-US" baseline="0" dirty="0" err="1" smtClean="0"/>
              <a:t>DigiNotar</a:t>
            </a:r>
            <a:r>
              <a:rPr lang="en-US" baseline="0" dirty="0" smtClean="0"/>
              <a:t> hacked Sep. 2011: http://arstechnica.com/security/news/2011/09/comodo-hacker-i-hacked-diginotar-too-other-cas-breached.ars</a:t>
            </a:r>
          </a:p>
          <a:p>
            <a:r>
              <a:rPr lang="en-US" baseline="0" dirty="0" err="1" smtClean="0"/>
              <a:t>GlobalSign</a:t>
            </a:r>
            <a:r>
              <a:rPr lang="en-US" baseline="0" dirty="0" smtClean="0"/>
              <a:t> hacked Sep. 2011: http://threatpost.com/en_us/blogs/comodo-hacker-claims-credit-diginotar-attack-090611</a:t>
            </a:r>
          </a:p>
          <a:p>
            <a:endParaRPr lang="en-US" baseline="0" dirty="0" smtClean="0"/>
          </a:p>
          <a:p>
            <a:r>
              <a:rPr lang="en-US" baseline="0" dirty="0" smtClean="0"/>
              <a:t>RSA, hacked March 2011: http://bits.blogs.nytimes.com/2011/04/02/the-rsa-hack-how-they-did-it/</a:t>
            </a:r>
          </a:p>
          <a:p>
            <a:endParaRPr lang="en-US" baseline="0" dirty="0" smtClean="0"/>
          </a:p>
          <a:p>
            <a:r>
              <a:rPr lang="en-US" baseline="0" dirty="0" smtClean="0"/>
              <a:t>Sophos partner portal hacked, Apr 6, 2012: http://www.cio.com/article/703694/Sophos_Takes_Down_Partner_Portal_After_Signs_of_Hacking</a:t>
            </a:r>
          </a:p>
          <a:p>
            <a:endParaRPr lang="en-US" dirty="0" smtClean="0"/>
          </a:p>
          <a:p>
            <a:r>
              <a:rPr lang="en-US" dirty="0" smtClean="0"/>
              <a:t>GOFA opposes</a:t>
            </a:r>
            <a:r>
              <a:rPr lang="en-US" baseline="0" dirty="0" smtClean="0"/>
              <a:t> use of surveillance and content filtering by governments to promote “Internet freedom.”</a:t>
            </a:r>
            <a:endParaRPr lang="en-US" dirty="0" smtClean="0"/>
          </a:p>
          <a:p>
            <a:r>
              <a:rPr lang="en-US" dirty="0" smtClean="0"/>
              <a:t>CISPA has been criticized on</a:t>
            </a:r>
            <a:r>
              <a:rPr lang="en-US" baseline="0" dirty="0" smtClean="0"/>
              <a:t> civil liberties grounds, for allowing disclosure of information to the NSA or DOD </a:t>
            </a:r>
            <a:r>
              <a:rPr lang="en-US" baseline="0" dirty="0" err="1" smtClean="0"/>
              <a:t>CyberCommand</a:t>
            </a:r>
            <a:r>
              <a:rPr lang="en-US" baseline="0" dirty="0" smtClean="0"/>
              <a:t>.</a:t>
            </a:r>
          </a:p>
          <a:p>
            <a:endParaRPr lang="en-US" baseline="0" dirty="0" smtClean="0"/>
          </a:p>
          <a:p>
            <a:r>
              <a:rPr lang="en-US" baseline="0" dirty="0" smtClean="0"/>
              <a:t>The U.S. is a bit conflicted on what “Internet freedom” means or requires (see, e.g., </a:t>
            </a:r>
            <a:r>
              <a:rPr lang="en-US" baseline="0" dirty="0" err="1" smtClean="0"/>
              <a:t>Evgeny</a:t>
            </a:r>
            <a:r>
              <a:rPr lang="en-US" baseline="0" dirty="0" smtClean="0"/>
              <a:t> </a:t>
            </a:r>
            <a:r>
              <a:rPr lang="en-US" baseline="0" dirty="0" err="1" smtClean="0"/>
              <a:t>Morozov</a:t>
            </a:r>
            <a:r>
              <a:rPr lang="en-US" baseline="0" dirty="0" smtClean="0"/>
              <a:t>, </a:t>
            </a:r>
            <a:r>
              <a:rPr lang="en-US" i="1" baseline="0" dirty="0" smtClean="0"/>
              <a:t>The Net Delusion: The Dark Side of Internet Freedom</a:t>
            </a:r>
            <a:r>
              <a:rPr lang="en-US" baseline="0" dirty="0" smtClean="0"/>
              <a:t>, 2011, </a:t>
            </a:r>
            <a:r>
              <a:rPr lang="en-US" baseline="0" dirty="0" err="1" smtClean="0"/>
              <a:t>PublicAffairs</a:t>
            </a:r>
            <a:r>
              <a:rPr lang="en-US" baseline="0" dirty="0" smtClean="0"/>
              <a:t>).  As the Arizona legislature passes a bill (HB 2549) to expand telephone harassment &amp; stalking statutes to cover online speech, the federal government is condemning censorship by authoritarian governments—but also seeking to expand its own ability to monitor.</a:t>
            </a:r>
          </a:p>
          <a:p>
            <a:endParaRPr lang="en-US" baseline="0" dirty="0" smtClean="0"/>
          </a:p>
          <a:p>
            <a:r>
              <a:rPr lang="en-US" baseline="0" dirty="0" smtClean="0"/>
              <a:t>As botnets become a target for takedown, and if targets of opportunity show any progress in becoming more secure, the methods of choice for state-sponsored actors will filter down to other groups (and surely already have to some extent).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30</a:t>
            </a:fld>
            <a:endParaRPr lang="en-US"/>
          </a:p>
        </p:txBody>
      </p:sp>
    </p:spTree>
    <p:extLst>
      <p:ext uri="{BB962C8B-B14F-4D97-AF65-F5344CB8AC3E}">
        <p14:creationId xmlns:p14="http://schemas.microsoft.com/office/powerpoint/2010/main" val="9652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used with permission from Ben Woelk, “Avoiding the Botnet Snare,” Rochester Institute of Technology’s ITS eNews, 2007.</a:t>
            </a:r>
          </a:p>
          <a:p>
            <a:r>
              <a:rPr lang="en-US" dirty="0" smtClean="0"/>
              <a:t>http://www.rit.edu/its/news/archive/07feb/botnet.html</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4</a:t>
            </a:fld>
            <a:endParaRPr lang="en-US" dirty="0"/>
          </a:p>
        </p:txBody>
      </p:sp>
    </p:spTree>
    <p:extLst>
      <p:ext uri="{BB962C8B-B14F-4D97-AF65-F5344CB8AC3E}">
        <p14:creationId xmlns:p14="http://schemas.microsoft.com/office/powerpoint/2010/main" val="267835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Wikipedia, https://en.wikipedia.org/wiki/File:Botnet.svg, by user Tom-b, and is available under a Creative Commons Attribution-Share Alike 3.0</a:t>
            </a:r>
            <a:r>
              <a:rPr lang="en-US" baseline="0" dirty="0" smtClean="0"/>
              <a:t> Unported license</a:t>
            </a:r>
            <a:r>
              <a:rPr lang="en-US" dirty="0" smtClean="0"/>
              <a:t>.  1. Infection (trojan horse in this case), 2. Control, 3. Third party spammer purchases service (part</a:t>
            </a:r>
            <a:r>
              <a:rPr lang="en-US" baseline="0" dirty="0" smtClean="0"/>
              <a:t> of the social network to be discussed next), 4. Spam is sent out by the bots.</a:t>
            </a:r>
          </a:p>
          <a:p>
            <a:endParaRPr lang="en-US" baseline="0" dirty="0" smtClean="0"/>
          </a:p>
          <a:p>
            <a:r>
              <a:rPr lang="en-US" baseline="0" dirty="0" smtClean="0"/>
              <a:t>Many options:</a:t>
            </a:r>
          </a:p>
          <a:p>
            <a:r>
              <a:rPr lang="en-US" baseline="0" dirty="0" smtClean="0"/>
              <a:t>Infection: Trojan horse, drive-by-download, worm, social engineering, etc.  Primarily web or worm delivery, web delivery often driven by email, IM, social networking, search results, etc. Lots of room for creativity.</a:t>
            </a:r>
          </a:p>
          <a:p>
            <a:r>
              <a:rPr lang="en-US" baseline="0" dirty="0" smtClean="0"/>
              <a:t>Control: Most common channels: HTTP, HTTPS, IRC.</a:t>
            </a:r>
          </a:p>
          <a:p>
            <a:r>
              <a:rPr lang="en-US" baseline="0" dirty="0" smtClean="0"/>
              <a:t>Commands: Again, virtually no limits, but driven by goals—spam, click fraud, DDoS, identity/financial theft, extortion, encrypting files, etc.  Common functions include keystroke logging, proxying spam or other types of connections, collecting credentials, engaging in DDoS, and propagating further.</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6</a:t>
            </a:fld>
            <a:endParaRPr lang="en-US" dirty="0"/>
          </a:p>
        </p:txBody>
      </p:sp>
    </p:spTree>
    <p:extLst>
      <p:ext uri="{BB962C8B-B14F-4D97-AF65-F5344CB8AC3E}">
        <p14:creationId xmlns:p14="http://schemas.microsoft.com/office/powerpoint/2010/main" val="170039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a:t>
            </a:r>
            <a:r>
              <a:rPr lang="en-US" baseline="0" dirty="0" smtClean="0"/>
              <a:t> depends in part on the organizational structure of the social network behind the botnet, and whether the botnet is rented out, sold, or used in house.  Similarly, step 1 is often divided amongst different players; slide 5’s components can be done by different players and even more steps can be added.</a:t>
            </a:r>
          </a:p>
          <a:p>
            <a:endParaRPr lang="en-US" baseline="0" dirty="0" smtClean="0"/>
          </a:p>
          <a:p>
            <a:r>
              <a:rPr lang="en-US" baseline="0" dirty="0" smtClean="0"/>
              <a:t>Step 2: Open proxies, sell for spam.  Build own spam service and sell it.  Lease the bots.  Sell the botnet.  Encrypt end user files and demand ransom for return.  Install keyloggers, intercept traffic to financial sites, sell credentials and financial information.  Install scareware, sell bogus AV software.  Generate clicks to web advertising sites that pay affiliate fees. DDoS competitors.</a:t>
            </a:r>
          </a:p>
          <a:p>
            <a:endParaRPr lang="en-US" baseline="0" dirty="0" smtClean="0"/>
          </a:p>
          <a:p>
            <a:r>
              <a:rPr lang="en-US" baseline="0" dirty="0" smtClean="0"/>
              <a:t>Step 3 can be other things, of course—status, revenge, distraction, lulz, which then motivates other Step 2s like rigging online polls, adjusting popularity of links and websites, stealing and publishing information online.</a:t>
            </a:r>
          </a:p>
          <a:p>
            <a:endParaRPr lang="en-US" baseline="0" dirty="0" smtClean="0"/>
          </a:p>
          <a:p>
            <a:r>
              <a:rPr lang="en-US" baseline="0" dirty="0" smtClean="0"/>
              <a:t>Who are these people: 83% of breaches in Verizon DBIR 2012 are by organized criminal groups (p. 20).  Larger enterprises tend to also see apparent state-sponsored or supported breaches (APT, which likely steer away from botnets), smaller are often targets of opportunity, apparently due to weaker controls (e.g., more breaches from default credentials on remote access).</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7</a:t>
            </a:fld>
            <a:endParaRPr lang="en-US" dirty="0"/>
          </a:p>
        </p:txBody>
      </p:sp>
    </p:spTree>
    <p:extLst>
      <p:ext uri="{BB962C8B-B14F-4D97-AF65-F5344CB8AC3E}">
        <p14:creationId xmlns:p14="http://schemas.microsoft.com/office/powerpoint/2010/main" val="180943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Exploit packs are an interesting</a:t>
            </a:r>
            <a:r>
              <a:rPr lang="en-US" baseline="0" dirty="0" smtClean="0"/>
              <a:t> topic in their own right, see:</a:t>
            </a:r>
            <a:endParaRPr lang="en-US" dirty="0" smtClean="0"/>
          </a:p>
          <a:p>
            <a:r>
              <a:rPr lang="en-US" dirty="0" smtClean="0"/>
              <a:t>Team Cymru,</a:t>
            </a:r>
            <a:r>
              <a:rPr lang="en-US" baseline="0" dirty="0" smtClean="0"/>
              <a:t> “A Criminal Perspective on Exploit Packs,” 2011: http://www.team-cymru.com/ReadingRoom/Whitepapers/2011/Criminal-Perspective-On-Exploit-Packs.pdf</a:t>
            </a:r>
          </a:p>
          <a:p>
            <a:endParaRPr lang="en-US" baseline="0" dirty="0" smtClean="0"/>
          </a:p>
          <a:p>
            <a:r>
              <a:rPr lang="en-US" baseline="0" dirty="0" smtClean="0"/>
              <a:t>Criminal network roles are also discussed in Phil Williams, “Transnational Criminal Networks,” in John Arquilla and David Ronfeldt, Networks and Netwars: The Future of Terror, Crime, and Militancy, 2001, RAND, pp. 61-97, and especially pp. 82-84.  Williams identifies Organizers, Insulators, Communicators, Guardians, Extenders, Monitors, and Crossovers.</a:t>
            </a:r>
          </a:p>
          <a:p>
            <a:endParaRPr lang="en-US" baseline="0" dirty="0" smtClean="0"/>
          </a:p>
          <a:p>
            <a:r>
              <a:rPr lang="en-US" baseline="0" dirty="0" smtClean="0"/>
              <a:t>Example cash mule/launderer: Ronnie </a:t>
            </a:r>
            <a:r>
              <a:rPr lang="en-US" baseline="0" dirty="0" err="1" smtClean="0"/>
              <a:t>Cutshall</a:t>
            </a:r>
            <a:r>
              <a:rPr lang="en-US" baseline="0" smtClean="0"/>
              <a:t>: http://voices.washingtonpost.com/securityfix/2009/11/fdic_uptick_in_money_mule_scam.html</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8</a:t>
            </a:fld>
            <a:endParaRPr lang="en-US" dirty="0"/>
          </a:p>
        </p:txBody>
      </p:sp>
    </p:spTree>
    <p:extLst>
      <p:ext uri="{BB962C8B-B14F-4D97-AF65-F5344CB8AC3E}">
        <p14:creationId xmlns:p14="http://schemas.microsoft.com/office/powerpoint/2010/main" val="203685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little changed from talks given in 2005. Main changes since then are more P2P, Macs</a:t>
            </a:r>
            <a:r>
              <a:rPr lang="en-US" baseline="0" dirty="0" smtClean="0"/>
              <a:t> as bots, and arrests and takedowns.</a:t>
            </a:r>
            <a:endParaRPr lang="en-US" dirty="0" smtClean="0"/>
          </a:p>
          <a:p>
            <a:endParaRPr lang="en-US" dirty="0" smtClean="0"/>
          </a:p>
          <a:p>
            <a:r>
              <a:rPr lang="en-US" dirty="0" smtClean="0"/>
              <a:t>Sources: Dave Dittrich, “Evolution: Rise of the bots,” </a:t>
            </a:r>
            <a:r>
              <a:rPr lang="en-US" i="1" dirty="0" smtClean="0"/>
              <a:t>Information Security</a:t>
            </a:r>
            <a:r>
              <a:rPr lang="en-US" dirty="0" smtClean="0"/>
              <a:t>, March 2005, p. 30.</a:t>
            </a:r>
          </a:p>
          <a:p>
            <a:r>
              <a:rPr lang="en-US" dirty="0" smtClean="0"/>
              <a:t>http://searchsecurity.techtarget.com/tip/1,289483,sid14_gci1068914,00.html</a:t>
            </a:r>
          </a:p>
          <a:p>
            <a:r>
              <a:rPr lang="en-US" sz="1200" dirty="0">
                <a:ea typeface="ＭＳ Ｐゴシック" charset="-128"/>
                <a:cs typeface="ＭＳ Ｐゴシック" charset="-128"/>
              </a:rPr>
              <a:t>Julian B. Grizzard, Vikram Sharma, Chris Nunnery, Brent ByungHoon Kang, and David Dagon, "Peer-to-Peer Botnets: Overview and Case Study,“ Hotbots '07: Proceedings of the first conference on hot topics in understanding botnets:</a:t>
            </a:r>
          </a:p>
          <a:p>
            <a:r>
              <a:rPr lang="en-US" sz="1200" u="sng" dirty="0">
                <a:ea typeface="ＭＳ Ｐゴシック" charset="-128"/>
                <a:cs typeface="ＭＳ Ｐゴシック" charset="-128"/>
                <a:hlinkClick r:id="rId3"/>
              </a:rPr>
              <a:t>http://static.usenix.org/event/hotbots07/tech/full_papers/grizzard/grizzard_html/</a:t>
            </a:r>
            <a:endParaRPr lang="en-US" sz="1200" dirty="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9</a:t>
            </a:fld>
            <a:endParaRPr lang="en-US" dirty="0"/>
          </a:p>
        </p:txBody>
      </p:sp>
    </p:spTree>
    <p:extLst>
      <p:ext uri="{BB962C8B-B14F-4D97-AF65-F5344CB8AC3E}">
        <p14:creationId xmlns:p14="http://schemas.microsoft.com/office/powerpoint/2010/main" val="210900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these are derived from Grizzard et al., op cit., up</a:t>
            </a:r>
            <a:r>
              <a:rPr lang="en-US" baseline="0" dirty="0" smtClean="0"/>
              <a:t> through Storm/Peacomm in 2007.</a:t>
            </a:r>
          </a:p>
          <a:p>
            <a:endParaRPr lang="en-US" baseline="0" dirty="0" smtClean="0"/>
          </a:p>
          <a:p>
            <a:r>
              <a:rPr lang="en-US" baseline="0" dirty="0" smtClean="0"/>
              <a:t>Rik Ferguson points to Sub7 and Pretty Park as pregenitors of IRC bots and puts GTbots later than Grizzard:</a:t>
            </a:r>
          </a:p>
          <a:p>
            <a:r>
              <a:rPr lang="en-US" sz="1200" u="sng" dirty="0">
                <a:ea typeface="ＭＳ Ｐゴシック" charset="-128"/>
                <a:cs typeface="ＭＳ Ｐゴシック" charset="-128"/>
                <a:hlinkClick r:id="rId3"/>
              </a:rPr>
              <a:t>http://www.businesscomputingworld.co.uk/the-history-of-the-botnet-part-i/</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10</a:t>
            </a:fld>
            <a:endParaRPr lang="en-US" dirty="0"/>
          </a:p>
        </p:txBody>
      </p:sp>
    </p:spTree>
    <p:extLst>
      <p:ext uri="{BB962C8B-B14F-4D97-AF65-F5344CB8AC3E}">
        <p14:creationId xmlns:p14="http://schemas.microsoft.com/office/powerpoint/2010/main" val="197763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Sobig/Ibragimov/Send-Safe</a:t>
            </a:r>
            <a:r>
              <a:rPr lang="en-US" baseline="0" dirty="0" smtClean="0"/>
              <a:t> ROKSO record: http://www.spamhaus.org/rokso/evidence/ROK2400/ruslan-ibragimov-send-safe.com/main-info</a:t>
            </a: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11</a:t>
            </a:fld>
            <a:endParaRPr lang="en-US" dirty="0"/>
          </a:p>
        </p:txBody>
      </p:sp>
    </p:spTree>
    <p:extLst>
      <p:ext uri="{BB962C8B-B14F-4D97-AF65-F5344CB8AC3E}">
        <p14:creationId xmlns:p14="http://schemas.microsoft.com/office/powerpoint/2010/main" val="51374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7966"/>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282619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33955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343"/>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343"/>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64783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6238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50001" indent="0">
              <a:buNone/>
              <a:defRPr sz="2600">
                <a:solidFill>
                  <a:schemeClr val="tx1">
                    <a:tint val="75000"/>
                  </a:schemeClr>
                </a:solidFill>
              </a:defRPr>
            </a:lvl2pPr>
            <a:lvl3pPr marL="1300002" indent="0">
              <a:buNone/>
              <a:defRPr sz="2300">
                <a:solidFill>
                  <a:schemeClr val="tx1">
                    <a:tint val="75000"/>
                  </a:schemeClr>
                </a:solidFill>
              </a:defRPr>
            </a:lvl3pPr>
            <a:lvl4pPr marL="1950004" indent="0">
              <a:buNone/>
              <a:defRPr sz="2000">
                <a:solidFill>
                  <a:schemeClr val="tx1">
                    <a:tint val="75000"/>
                  </a:schemeClr>
                </a:solidFill>
              </a:defRPr>
            </a:lvl4pPr>
            <a:lvl5pPr marL="2600005" indent="0">
              <a:buNone/>
              <a:defRPr sz="2000">
                <a:solidFill>
                  <a:schemeClr val="tx1">
                    <a:tint val="75000"/>
                  </a:schemeClr>
                </a:solidFill>
              </a:defRPr>
            </a:lvl5pPr>
            <a:lvl6pPr marL="3250006" indent="0">
              <a:buNone/>
              <a:defRPr sz="2000">
                <a:solidFill>
                  <a:schemeClr val="tx1">
                    <a:tint val="75000"/>
                  </a:schemeClr>
                </a:solidFill>
              </a:defRPr>
            </a:lvl6pPr>
            <a:lvl7pPr marL="3900007" indent="0">
              <a:buNone/>
              <a:defRPr sz="2000">
                <a:solidFill>
                  <a:schemeClr val="tx1">
                    <a:tint val="75000"/>
                  </a:schemeClr>
                </a:solidFill>
              </a:defRPr>
            </a:lvl7pPr>
            <a:lvl8pPr marL="4550009" indent="0">
              <a:buNone/>
              <a:defRPr sz="2000">
                <a:solidFill>
                  <a:schemeClr val="tx1">
                    <a:tint val="75000"/>
                  </a:schemeClr>
                </a:solidFill>
              </a:defRPr>
            </a:lvl8pPr>
            <a:lvl9pPr marL="520001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00439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69052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1"/>
            <a:ext cx="5745344" cy="909291"/>
          </a:xfrm>
        </p:spPr>
        <p:txBody>
          <a:bodyPr anchor="b"/>
          <a:lstStyle>
            <a:lvl1pPr marL="0" indent="0">
              <a:buNone/>
              <a:defRPr sz="3400" b="1"/>
            </a:lvl1pPr>
            <a:lvl2pPr marL="650001" indent="0">
              <a:buNone/>
              <a:defRPr sz="2800" b="1"/>
            </a:lvl2pPr>
            <a:lvl3pPr marL="1300002" indent="0">
              <a:buNone/>
              <a:defRPr sz="2600" b="1"/>
            </a:lvl3pPr>
            <a:lvl4pPr marL="1950004" indent="0">
              <a:buNone/>
              <a:defRPr sz="2300" b="1"/>
            </a:lvl4pPr>
            <a:lvl5pPr marL="2600005" indent="0">
              <a:buNone/>
              <a:defRPr sz="2300" b="1"/>
            </a:lvl5pPr>
            <a:lvl6pPr marL="3250006" indent="0">
              <a:buNone/>
              <a:defRPr sz="2300" b="1"/>
            </a:lvl6pPr>
            <a:lvl7pPr marL="3900007" indent="0">
              <a:buNone/>
              <a:defRPr sz="2300" b="1"/>
            </a:lvl7pPr>
            <a:lvl8pPr marL="4550009" indent="0">
              <a:buNone/>
              <a:defRPr sz="2300" b="1"/>
            </a:lvl8pPr>
            <a:lvl9pPr marL="520001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2"/>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2" y="2181851"/>
            <a:ext cx="5747601" cy="909291"/>
          </a:xfrm>
        </p:spPr>
        <p:txBody>
          <a:bodyPr anchor="b"/>
          <a:lstStyle>
            <a:lvl1pPr marL="0" indent="0">
              <a:buNone/>
              <a:defRPr sz="3400" b="1"/>
            </a:lvl1pPr>
            <a:lvl2pPr marL="650001" indent="0">
              <a:buNone/>
              <a:defRPr sz="2800" b="1"/>
            </a:lvl2pPr>
            <a:lvl3pPr marL="1300002" indent="0">
              <a:buNone/>
              <a:defRPr sz="2600" b="1"/>
            </a:lvl3pPr>
            <a:lvl4pPr marL="1950004" indent="0">
              <a:buNone/>
              <a:defRPr sz="2300" b="1"/>
            </a:lvl4pPr>
            <a:lvl5pPr marL="2600005" indent="0">
              <a:buNone/>
              <a:defRPr sz="2300" b="1"/>
            </a:lvl5pPr>
            <a:lvl6pPr marL="3250006" indent="0">
              <a:buNone/>
              <a:defRPr sz="2300" b="1"/>
            </a:lvl6pPr>
            <a:lvl7pPr marL="3900007" indent="0">
              <a:buNone/>
              <a:defRPr sz="2300" b="1"/>
            </a:lvl7pPr>
            <a:lvl8pPr marL="4550009" indent="0">
              <a:buNone/>
              <a:defRPr sz="2300" b="1"/>
            </a:lvl8pPr>
            <a:lvl9pPr marL="520001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2" y="3091142"/>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03787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68654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71530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6"/>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2" y="2039703"/>
            <a:ext cx="4277967" cy="6667390"/>
          </a:xfrm>
        </p:spPr>
        <p:txBody>
          <a:bodyPr/>
          <a:lstStyle>
            <a:lvl1pPr marL="0" indent="0">
              <a:buNone/>
              <a:defRPr sz="2000"/>
            </a:lvl1pPr>
            <a:lvl2pPr marL="650001" indent="0">
              <a:buNone/>
              <a:defRPr sz="1700"/>
            </a:lvl2pPr>
            <a:lvl3pPr marL="1300002" indent="0">
              <a:buNone/>
              <a:defRPr sz="1400"/>
            </a:lvl3pPr>
            <a:lvl4pPr marL="1950004" indent="0">
              <a:buNone/>
              <a:defRPr sz="1300"/>
            </a:lvl4pPr>
            <a:lvl5pPr marL="2600005" indent="0">
              <a:buNone/>
              <a:defRPr sz="1300"/>
            </a:lvl5pPr>
            <a:lvl6pPr marL="3250006" indent="0">
              <a:buNone/>
              <a:defRPr sz="1300"/>
            </a:lvl6pPr>
            <a:lvl7pPr marL="3900007" indent="0">
              <a:buNone/>
              <a:defRPr sz="1300"/>
            </a:lvl7pPr>
            <a:lvl8pPr marL="4550009" indent="0">
              <a:buNone/>
              <a:defRPr sz="1300"/>
            </a:lvl8pPr>
            <a:lvl9pPr marL="5200010"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7787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rtlCol="0">
            <a:normAutofit/>
          </a:bodyPr>
          <a:lstStyle>
            <a:lvl1pPr marL="0" indent="0">
              <a:buNone/>
              <a:defRPr sz="4500"/>
            </a:lvl1pPr>
            <a:lvl2pPr marL="650001" indent="0">
              <a:buNone/>
              <a:defRPr sz="4000"/>
            </a:lvl2pPr>
            <a:lvl3pPr marL="1300002" indent="0">
              <a:buNone/>
              <a:defRPr sz="3400"/>
            </a:lvl3pPr>
            <a:lvl4pPr marL="1950004" indent="0">
              <a:buNone/>
              <a:defRPr sz="2800"/>
            </a:lvl4pPr>
            <a:lvl5pPr marL="2600005" indent="0">
              <a:buNone/>
              <a:defRPr sz="2800"/>
            </a:lvl5pPr>
            <a:lvl6pPr marL="3250006" indent="0">
              <a:buNone/>
              <a:defRPr sz="2800"/>
            </a:lvl6pPr>
            <a:lvl7pPr marL="3900007" indent="0">
              <a:buNone/>
              <a:defRPr sz="2800"/>
            </a:lvl7pPr>
            <a:lvl8pPr marL="4550009" indent="0">
              <a:buNone/>
              <a:defRPr sz="2800"/>
            </a:lvl8pPr>
            <a:lvl9pPr marL="5200010" indent="0">
              <a:buNone/>
              <a:defRPr sz="2800"/>
            </a:lvl9pPr>
          </a:lstStyle>
          <a:p>
            <a:pPr lvl="0"/>
            <a:r>
              <a:rPr lang="en-US" noProof="0" smtClean="0"/>
              <a:t>Click icon to add picture</a:t>
            </a:r>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50001" indent="0">
              <a:buNone/>
              <a:defRPr sz="1700"/>
            </a:lvl2pPr>
            <a:lvl3pPr marL="1300002" indent="0">
              <a:buNone/>
              <a:defRPr sz="1400"/>
            </a:lvl3pPr>
            <a:lvl4pPr marL="1950004" indent="0">
              <a:buNone/>
              <a:defRPr sz="1300"/>
            </a:lvl4pPr>
            <a:lvl5pPr marL="2600005" indent="0">
              <a:buNone/>
              <a:defRPr sz="1300"/>
            </a:lvl5pPr>
            <a:lvl6pPr marL="3250006" indent="0">
              <a:buNone/>
              <a:defRPr sz="1300"/>
            </a:lvl6pPr>
            <a:lvl7pPr marL="3900007" indent="0">
              <a:buNone/>
              <a:defRPr sz="1300"/>
            </a:lvl7pPr>
            <a:lvl8pPr marL="4550009" indent="0">
              <a:buNone/>
              <a:defRPr sz="1300"/>
            </a:lvl8pPr>
            <a:lvl9pPr marL="5200010"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59C7AC-0B9E-DA42-817B-36FC5E0B10FA}" type="datetimeFigureOut">
              <a:rPr lang="en-US" smtClean="0"/>
              <a:pPr/>
              <a:t>4/25/2012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51576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161" y="390342"/>
            <a:ext cx="11702892" cy="162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0" tIns="65000" rIns="130000" bIns="6500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50161" y="2274359"/>
            <a:ext cx="11702892" cy="64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0" tIns="65000" rIns="130000" bIns="65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0161" y="9034257"/>
            <a:ext cx="3034083" cy="518951"/>
          </a:xfrm>
          <a:prstGeom prst="rect">
            <a:avLst/>
          </a:prstGeom>
        </p:spPr>
        <p:txBody>
          <a:bodyPr vert="horz" lIns="130000" tIns="65000" rIns="130000" bIns="65000" rtlCol="0" anchor="ctr"/>
          <a:lstStyle>
            <a:lvl1pPr algn="l" fontAlgn="auto">
              <a:spcBef>
                <a:spcPts val="0"/>
              </a:spcBef>
              <a:spcAft>
                <a:spcPts val="0"/>
              </a:spcAft>
              <a:defRPr sz="1700" smtClean="0">
                <a:solidFill>
                  <a:schemeClr val="tx1">
                    <a:tint val="75000"/>
                  </a:schemeClr>
                </a:solidFill>
                <a:latin typeface="+mn-lt"/>
                <a:cs typeface="+mn-cs"/>
              </a:defRPr>
            </a:lvl1pPr>
          </a:lstStyle>
          <a:p>
            <a:fld id="{1659C7AC-0B9E-DA42-817B-36FC5E0B10FA}" type="datetimeFigureOut">
              <a:rPr lang="en-US" smtClean="0"/>
              <a:pPr/>
              <a:t>4/25/2012</a:t>
            </a:fld>
            <a:endParaRPr lang="en-US"/>
          </a:p>
        </p:txBody>
      </p:sp>
      <p:sp>
        <p:nvSpPr>
          <p:cNvPr id="5" name="Footer Placeholder 4"/>
          <p:cNvSpPr>
            <a:spLocks noGrp="1"/>
          </p:cNvSpPr>
          <p:nvPr>
            <p:ph type="ftr" sz="quarter" idx="3"/>
          </p:nvPr>
        </p:nvSpPr>
        <p:spPr>
          <a:xfrm>
            <a:off x="4442765" y="9034257"/>
            <a:ext cx="4117684" cy="518951"/>
          </a:xfrm>
          <a:prstGeom prst="rect">
            <a:avLst/>
          </a:prstGeom>
        </p:spPr>
        <p:txBody>
          <a:bodyPr vert="horz" lIns="130000" tIns="65000" rIns="130000" bIns="65000" rtlCol="0" anchor="ctr"/>
          <a:lstStyle>
            <a:lvl1pPr algn="ctr" fontAlgn="auto">
              <a:spcBef>
                <a:spcPts val="0"/>
              </a:spcBef>
              <a:spcAft>
                <a:spcPts val="0"/>
              </a:spcAft>
              <a:defRPr sz="17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9318969" y="9034257"/>
            <a:ext cx="3034083" cy="518951"/>
          </a:xfrm>
          <a:prstGeom prst="rect">
            <a:avLst/>
          </a:prstGeom>
        </p:spPr>
        <p:txBody>
          <a:bodyPr vert="horz" lIns="130000" tIns="65000" rIns="130000" bIns="65000" rtlCol="0" anchor="ctr"/>
          <a:lstStyle>
            <a:lvl1pPr algn="r" fontAlgn="auto">
              <a:spcBef>
                <a:spcPts val="0"/>
              </a:spcBef>
              <a:spcAft>
                <a:spcPts val="0"/>
              </a:spcAft>
              <a:defRPr sz="1700" smtClean="0">
                <a:solidFill>
                  <a:schemeClr val="tx1">
                    <a:tint val="75000"/>
                  </a:schemeClr>
                </a:solidFill>
                <a:latin typeface="+mn-lt"/>
                <a:cs typeface="+mn-cs"/>
              </a:defRPr>
            </a:lvl1pPr>
          </a:lstStyle>
          <a:p>
            <a:fld id="{F7F18D9D-2460-B04A-88CC-966537540A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6300" kern="1200">
          <a:solidFill>
            <a:schemeClr val="tx1"/>
          </a:solidFill>
          <a:latin typeface="+mj-lt"/>
          <a:ea typeface="+mj-ea"/>
          <a:cs typeface="+mj-cs"/>
        </a:defRPr>
      </a:lvl1pPr>
      <a:lvl2pPr algn="ctr" rtl="0" eaLnBrk="1" fontAlgn="base" hangingPunct="1">
        <a:spcBef>
          <a:spcPct val="0"/>
        </a:spcBef>
        <a:spcAft>
          <a:spcPct val="0"/>
        </a:spcAft>
        <a:defRPr sz="6300">
          <a:solidFill>
            <a:schemeClr val="tx1"/>
          </a:solidFill>
          <a:latin typeface="Calibri" pitchFamily="34" charset="0"/>
        </a:defRPr>
      </a:lvl2pPr>
      <a:lvl3pPr algn="ctr" rtl="0" eaLnBrk="1" fontAlgn="base" hangingPunct="1">
        <a:spcBef>
          <a:spcPct val="0"/>
        </a:spcBef>
        <a:spcAft>
          <a:spcPct val="0"/>
        </a:spcAft>
        <a:defRPr sz="6300">
          <a:solidFill>
            <a:schemeClr val="tx1"/>
          </a:solidFill>
          <a:latin typeface="Calibri" pitchFamily="34" charset="0"/>
        </a:defRPr>
      </a:lvl3pPr>
      <a:lvl4pPr algn="ctr" rtl="0" eaLnBrk="1" fontAlgn="base" hangingPunct="1">
        <a:spcBef>
          <a:spcPct val="0"/>
        </a:spcBef>
        <a:spcAft>
          <a:spcPct val="0"/>
        </a:spcAft>
        <a:defRPr sz="6300">
          <a:solidFill>
            <a:schemeClr val="tx1"/>
          </a:solidFill>
          <a:latin typeface="Calibri" pitchFamily="34" charset="0"/>
        </a:defRPr>
      </a:lvl4pPr>
      <a:lvl5pPr algn="ctr" rtl="0" eaLnBrk="1" fontAlgn="base" hangingPunct="1">
        <a:spcBef>
          <a:spcPct val="0"/>
        </a:spcBef>
        <a:spcAft>
          <a:spcPct val="0"/>
        </a:spcAft>
        <a:defRPr sz="6300">
          <a:solidFill>
            <a:schemeClr val="tx1"/>
          </a:solidFill>
          <a:latin typeface="Calibri" pitchFamily="34" charset="0"/>
        </a:defRPr>
      </a:lvl5pPr>
      <a:lvl6pPr marL="650001" algn="ctr" rtl="0" eaLnBrk="1" fontAlgn="base" hangingPunct="1">
        <a:spcBef>
          <a:spcPct val="0"/>
        </a:spcBef>
        <a:spcAft>
          <a:spcPct val="0"/>
        </a:spcAft>
        <a:defRPr sz="6300">
          <a:solidFill>
            <a:schemeClr val="tx1"/>
          </a:solidFill>
          <a:latin typeface="Calibri" pitchFamily="34" charset="0"/>
        </a:defRPr>
      </a:lvl6pPr>
      <a:lvl7pPr marL="1300002" algn="ctr" rtl="0" eaLnBrk="1" fontAlgn="base" hangingPunct="1">
        <a:spcBef>
          <a:spcPct val="0"/>
        </a:spcBef>
        <a:spcAft>
          <a:spcPct val="0"/>
        </a:spcAft>
        <a:defRPr sz="6300">
          <a:solidFill>
            <a:schemeClr val="tx1"/>
          </a:solidFill>
          <a:latin typeface="Calibri" pitchFamily="34" charset="0"/>
        </a:defRPr>
      </a:lvl7pPr>
      <a:lvl8pPr marL="1950004" algn="ctr" rtl="0" eaLnBrk="1" fontAlgn="base" hangingPunct="1">
        <a:spcBef>
          <a:spcPct val="0"/>
        </a:spcBef>
        <a:spcAft>
          <a:spcPct val="0"/>
        </a:spcAft>
        <a:defRPr sz="6300">
          <a:solidFill>
            <a:schemeClr val="tx1"/>
          </a:solidFill>
          <a:latin typeface="Calibri" pitchFamily="34" charset="0"/>
        </a:defRPr>
      </a:lvl8pPr>
      <a:lvl9pPr marL="2600005" algn="ctr" rtl="0" eaLnBrk="1" fontAlgn="base" hangingPunct="1">
        <a:spcBef>
          <a:spcPct val="0"/>
        </a:spcBef>
        <a:spcAft>
          <a:spcPct val="0"/>
        </a:spcAft>
        <a:defRPr sz="6300">
          <a:solidFill>
            <a:schemeClr val="tx1"/>
          </a:solidFill>
          <a:latin typeface="Calibri" pitchFamily="34" charset="0"/>
        </a:defRPr>
      </a:lvl9pPr>
    </p:titleStyle>
    <p:bodyStyle>
      <a:lvl1pPr marL="487501" indent="-487501" algn="l" rtl="0" eaLnBrk="1" fontAlgn="base" hangingPunct="1">
        <a:spcBef>
          <a:spcPct val="20000"/>
        </a:spcBef>
        <a:spcAft>
          <a:spcPct val="0"/>
        </a:spcAft>
        <a:buFont typeface="Arial" pitchFamily="34" charset="0"/>
        <a:buChar char="•"/>
        <a:defRPr sz="4500" kern="1200">
          <a:solidFill>
            <a:schemeClr val="tx1"/>
          </a:solidFill>
          <a:latin typeface="+mn-lt"/>
          <a:ea typeface="+mn-ea"/>
          <a:cs typeface="+mn-cs"/>
        </a:defRPr>
      </a:lvl1pPr>
      <a:lvl2pPr marL="1056252" indent="-406251" algn="l" rtl="0" eaLnBrk="1" fontAlgn="base" hangingPunct="1">
        <a:spcBef>
          <a:spcPct val="20000"/>
        </a:spcBef>
        <a:spcAft>
          <a:spcPct val="0"/>
        </a:spcAft>
        <a:buFont typeface="Arial" pitchFamily="34" charset="0"/>
        <a:buChar char="–"/>
        <a:defRPr sz="4000" kern="1200">
          <a:solidFill>
            <a:schemeClr val="tx1"/>
          </a:solidFill>
          <a:latin typeface="+mn-lt"/>
          <a:ea typeface="+mn-ea"/>
          <a:cs typeface="+mn-cs"/>
        </a:defRPr>
      </a:lvl2pPr>
      <a:lvl3pPr marL="1625003" indent="-325001" algn="l" rtl="0" eaLnBrk="1" fontAlgn="base" hangingPunct="1">
        <a:spcBef>
          <a:spcPct val="20000"/>
        </a:spcBef>
        <a:spcAft>
          <a:spcPct val="0"/>
        </a:spcAft>
        <a:buFont typeface="Arial" pitchFamily="34" charset="0"/>
        <a:buChar char="•"/>
        <a:defRPr sz="3400" kern="1200">
          <a:solidFill>
            <a:schemeClr val="tx1"/>
          </a:solidFill>
          <a:latin typeface="+mn-lt"/>
          <a:ea typeface="+mn-ea"/>
          <a:cs typeface="+mn-cs"/>
        </a:defRPr>
      </a:lvl3pPr>
      <a:lvl4pPr marL="2275004" indent="-32500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4pPr>
      <a:lvl5pPr marL="2925006" indent="-32500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5pPr>
      <a:lvl6pPr marL="3575007"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008"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009"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011"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002" rtl="0" eaLnBrk="1" latinLnBrk="0" hangingPunct="1">
        <a:defRPr sz="2600" kern="1200">
          <a:solidFill>
            <a:schemeClr val="tx1"/>
          </a:solidFill>
          <a:latin typeface="+mn-lt"/>
          <a:ea typeface="+mn-ea"/>
          <a:cs typeface="+mn-cs"/>
        </a:defRPr>
      </a:lvl1pPr>
      <a:lvl2pPr marL="650001" algn="l" defTabSz="1300002" rtl="0" eaLnBrk="1" latinLnBrk="0" hangingPunct="1">
        <a:defRPr sz="2600" kern="1200">
          <a:solidFill>
            <a:schemeClr val="tx1"/>
          </a:solidFill>
          <a:latin typeface="+mn-lt"/>
          <a:ea typeface="+mn-ea"/>
          <a:cs typeface="+mn-cs"/>
        </a:defRPr>
      </a:lvl2pPr>
      <a:lvl3pPr marL="1300002" algn="l" defTabSz="1300002" rtl="0" eaLnBrk="1" latinLnBrk="0" hangingPunct="1">
        <a:defRPr sz="2600" kern="1200">
          <a:solidFill>
            <a:schemeClr val="tx1"/>
          </a:solidFill>
          <a:latin typeface="+mn-lt"/>
          <a:ea typeface="+mn-ea"/>
          <a:cs typeface="+mn-cs"/>
        </a:defRPr>
      </a:lvl3pPr>
      <a:lvl4pPr marL="1950004" algn="l" defTabSz="1300002" rtl="0" eaLnBrk="1" latinLnBrk="0" hangingPunct="1">
        <a:defRPr sz="2600" kern="1200">
          <a:solidFill>
            <a:schemeClr val="tx1"/>
          </a:solidFill>
          <a:latin typeface="+mn-lt"/>
          <a:ea typeface="+mn-ea"/>
          <a:cs typeface="+mn-cs"/>
        </a:defRPr>
      </a:lvl4pPr>
      <a:lvl5pPr marL="2600005" algn="l" defTabSz="1300002" rtl="0" eaLnBrk="1" latinLnBrk="0" hangingPunct="1">
        <a:defRPr sz="2600" kern="1200">
          <a:solidFill>
            <a:schemeClr val="tx1"/>
          </a:solidFill>
          <a:latin typeface="+mn-lt"/>
          <a:ea typeface="+mn-ea"/>
          <a:cs typeface="+mn-cs"/>
        </a:defRPr>
      </a:lvl5pPr>
      <a:lvl6pPr marL="3250006" algn="l" defTabSz="1300002" rtl="0" eaLnBrk="1" latinLnBrk="0" hangingPunct="1">
        <a:defRPr sz="2600" kern="1200">
          <a:solidFill>
            <a:schemeClr val="tx1"/>
          </a:solidFill>
          <a:latin typeface="+mn-lt"/>
          <a:ea typeface="+mn-ea"/>
          <a:cs typeface="+mn-cs"/>
        </a:defRPr>
      </a:lvl6pPr>
      <a:lvl7pPr marL="3900007" algn="l" defTabSz="1300002" rtl="0" eaLnBrk="1" latinLnBrk="0" hangingPunct="1">
        <a:defRPr sz="2600" kern="1200">
          <a:solidFill>
            <a:schemeClr val="tx1"/>
          </a:solidFill>
          <a:latin typeface="+mn-lt"/>
          <a:ea typeface="+mn-ea"/>
          <a:cs typeface="+mn-cs"/>
        </a:defRPr>
      </a:lvl7pPr>
      <a:lvl8pPr marL="4550009" algn="l" defTabSz="1300002" rtl="0" eaLnBrk="1" latinLnBrk="0" hangingPunct="1">
        <a:defRPr sz="2600" kern="1200">
          <a:solidFill>
            <a:schemeClr val="tx1"/>
          </a:solidFill>
          <a:latin typeface="+mn-lt"/>
          <a:ea typeface="+mn-ea"/>
          <a:cs typeface="+mn-cs"/>
        </a:defRPr>
      </a:lvl8pPr>
      <a:lvl9pPr marL="5200010" algn="l" defTabSz="130000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jpg"/><Relationship Id="rId7"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lippard@corp.earthlink.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984" y="4721273"/>
            <a:ext cx="6273229" cy="5043676"/>
          </a:xfrm>
          <a:prstGeom prst="rect">
            <a:avLst/>
          </a:prstGeom>
        </p:spPr>
      </p:pic>
      <p:sp>
        <p:nvSpPr>
          <p:cNvPr id="3" name="Title 1"/>
          <p:cNvSpPr>
            <a:spLocks noGrp="1"/>
          </p:cNvSpPr>
          <p:nvPr>
            <p:ph type="ctrTitle"/>
          </p:nvPr>
        </p:nvSpPr>
        <p:spPr>
          <a:xfrm>
            <a:off x="1203618" y="2048256"/>
            <a:ext cx="11052731" cy="1964409"/>
          </a:xfrm>
        </p:spPr>
        <p:txBody>
          <a:bodyPr>
            <a:normAutofit fontScale="90000"/>
          </a:bodyPr>
          <a:lstStyle/>
          <a:p>
            <a:r>
              <a:rPr lang="en-US" dirty="0" smtClean="0"/>
              <a:t>Criminals in the Cloud:                  Past, Present, and Future</a:t>
            </a:r>
          </a:p>
        </p:txBody>
      </p:sp>
      <p:sp>
        <p:nvSpPr>
          <p:cNvPr id="7" name="Slide Number Placeholder 5"/>
          <p:cNvSpPr>
            <a:spLocks noGrp="1"/>
          </p:cNvSpPr>
          <p:nvPr>
            <p:ph type="sldNum" sz="quarter" idx="12"/>
          </p:nvPr>
        </p:nvSpPr>
        <p:spPr>
          <a:prstGeom prst="rect">
            <a:avLst/>
          </a:prstGeom>
        </p:spPr>
        <p:txBody>
          <a:bodyPr/>
          <a:lstStyle/>
          <a:p>
            <a:fld id="{909433C6-3A23-43AC-9B84-16196AF45D7C}" type="slidenum">
              <a:rPr lang="en-US" smtClean="0"/>
              <a:pPr/>
              <a:t>1</a:t>
            </a:fld>
            <a:endParaRPr lang="en-US" dirty="0" smtClean="0"/>
          </a:p>
        </p:txBody>
      </p:sp>
      <p:sp>
        <p:nvSpPr>
          <p:cNvPr id="10" name="Subtitle 9"/>
          <p:cNvSpPr>
            <a:spLocks noGrp="1"/>
          </p:cNvSpPr>
          <p:nvPr>
            <p:ph type="subTitle" idx="1"/>
          </p:nvPr>
        </p:nvSpPr>
        <p:spPr>
          <a:xfrm>
            <a:off x="1705393" y="4056834"/>
            <a:ext cx="9102249" cy="2490964"/>
          </a:xfrm>
        </p:spPr>
        <p:txBody>
          <a:bodyPr/>
          <a:lstStyle/>
          <a:p>
            <a:r>
              <a:rPr lang="en-US" dirty="0" smtClean="0"/>
              <a:t>Jim Lippard</a:t>
            </a:r>
          </a:p>
          <a:p>
            <a:r>
              <a:rPr lang="en-US" dirty="0" smtClean="0"/>
              <a:t>Sr. Product Manager, IT Security</a:t>
            </a:r>
            <a:endParaRPr lang="en-US" dirty="0"/>
          </a:p>
          <a:p>
            <a:r>
              <a:rPr lang="en-US" dirty="0" smtClean="0"/>
              <a:t>EarthLink Business</a:t>
            </a:r>
            <a:endParaRPr lang="en-US" dirty="0"/>
          </a:p>
        </p:txBody>
      </p:sp>
      <p:pic>
        <p:nvPicPr>
          <p:cNvPr id="3074" name="Picture 2" descr="http://t1.gstatic.com/images?q=tbn:ANd9GcRcfJO00TiPiPF-4oN5EvxkGn1ln9L0rxn_3yqmVUU89r8dL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02" y="8769239"/>
            <a:ext cx="7414297" cy="712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1" y="152598"/>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650160" y="1715147"/>
            <a:ext cx="9774000" cy="7490589"/>
          </a:xfrm>
        </p:spPr>
        <p:txBody>
          <a:bodyPr/>
          <a:lstStyle/>
          <a:p>
            <a:r>
              <a:rPr lang="en-US" sz="2800" b="1" dirty="0"/>
              <a:t>Dec. </a:t>
            </a:r>
            <a:r>
              <a:rPr lang="en-US" sz="2800" b="1" dirty="0" smtClean="0"/>
              <a:t>1993: </a:t>
            </a:r>
            <a:r>
              <a:rPr lang="en-US" sz="2800" dirty="0" smtClean="0"/>
              <a:t>Eggdrop bot - Non-malicious</a:t>
            </a:r>
            <a:r>
              <a:rPr lang="en-US" sz="2800" dirty="0"/>
              <a:t>, occasionally </a:t>
            </a:r>
            <a:r>
              <a:rPr lang="en-US" sz="2800" dirty="0" smtClean="0"/>
              <a:t>abused</a:t>
            </a:r>
            <a:r>
              <a:rPr lang="en-US" sz="2800" dirty="0"/>
              <a:t> </a:t>
            </a:r>
            <a:r>
              <a:rPr lang="en-US" sz="2800" dirty="0" smtClean="0"/>
              <a:t>(Supported </a:t>
            </a:r>
            <a:r>
              <a:rPr lang="en-US" sz="2800" dirty="0"/>
              <a:t>linking multiple bots by </a:t>
            </a:r>
            <a:r>
              <a:rPr lang="en-US" sz="2800" dirty="0" smtClean="0"/>
              <a:t>1999)</a:t>
            </a:r>
          </a:p>
          <a:p>
            <a:pPr marL="0" indent="0">
              <a:buNone/>
            </a:pPr>
            <a:endParaRPr lang="en-US" sz="2800" dirty="0"/>
          </a:p>
          <a:p>
            <a:r>
              <a:rPr lang="en-US" sz="2800" b="1" dirty="0"/>
              <a:t>April </a:t>
            </a:r>
            <a:r>
              <a:rPr lang="en-US" sz="2800" b="1" dirty="0" smtClean="0"/>
              <a:t>1998: </a:t>
            </a:r>
            <a:r>
              <a:rPr lang="en-US" sz="2800" dirty="0"/>
              <a:t>GTbot </a:t>
            </a:r>
            <a:r>
              <a:rPr lang="en-US" sz="2800" dirty="0" smtClean="0"/>
              <a:t>variants -  </a:t>
            </a:r>
            <a:r>
              <a:rPr lang="en-US" sz="2800" dirty="0"/>
              <a:t>B</a:t>
            </a:r>
            <a:r>
              <a:rPr lang="en-US" sz="2800" dirty="0" smtClean="0"/>
              <a:t>ased </a:t>
            </a:r>
            <a:r>
              <a:rPr lang="en-US" sz="2800" dirty="0"/>
              <a:t>on mIRC, malicious </a:t>
            </a:r>
            <a:r>
              <a:rPr lang="en-US" sz="2800" dirty="0" smtClean="0"/>
              <a:t>bots</a:t>
            </a:r>
          </a:p>
          <a:p>
            <a:endParaRPr lang="en-US" sz="2800" dirty="0"/>
          </a:p>
          <a:p>
            <a:r>
              <a:rPr lang="en-US" sz="2800" b="1" dirty="0" smtClean="0"/>
              <a:t>1999: </a:t>
            </a:r>
            <a:r>
              <a:rPr lang="en-US" sz="2800" dirty="0"/>
              <a:t>Sub7 </a:t>
            </a:r>
            <a:r>
              <a:rPr lang="en-US" sz="2800" dirty="0" smtClean="0"/>
              <a:t>trojan - </a:t>
            </a:r>
            <a:r>
              <a:rPr lang="en-US" sz="2800" dirty="0"/>
              <a:t>Pretty Park worm, IRC </a:t>
            </a:r>
            <a:r>
              <a:rPr lang="en-US" sz="2800" dirty="0" smtClean="0"/>
              <a:t>listeners</a:t>
            </a:r>
            <a:endParaRPr lang="en-US" sz="2800" dirty="0"/>
          </a:p>
          <a:p>
            <a:endParaRPr lang="en-US" sz="2800" dirty="0" smtClean="0"/>
          </a:p>
          <a:p>
            <a:r>
              <a:rPr lang="en-US" sz="2800" b="1" dirty="0" smtClean="0"/>
              <a:t>May 1999: </a:t>
            </a:r>
            <a:r>
              <a:rPr lang="en-US" sz="2800" dirty="0" smtClean="0"/>
              <a:t>Napster - Non-malicious </a:t>
            </a:r>
            <a:r>
              <a:rPr lang="en-US" sz="2800" dirty="0"/>
              <a:t>file sharing, hybrid P2P &amp; </a:t>
            </a:r>
            <a:r>
              <a:rPr lang="en-US" sz="2800" dirty="0" smtClean="0"/>
              <a:t>client-server</a:t>
            </a:r>
          </a:p>
          <a:p>
            <a:endParaRPr lang="en-US" sz="2800" dirty="0"/>
          </a:p>
          <a:p>
            <a:r>
              <a:rPr lang="en-US" sz="2800" b="1" dirty="0"/>
              <a:t>March </a:t>
            </a:r>
            <a:r>
              <a:rPr lang="en-US" sz="2800" b="1" dirty="0" smtClean="0"/>
              <a:t>2000: </a:t>
            </a:r>
            <a:r>
              <a:rPr lang="en-US" sz="2800" dirty="0" smtClean="0"/>
              <a:t>Gnutella - </a:t>
            </a:r>
            <a:r>
              <a:rPr lang="en-US" sz="2800" dirty="0"/>
              <a:t>N</a:t>
            </a:r>
            <a:r>
              <a:rPr lang="en-US" sz="2800" dirty="0" smtClean="0"/>
              <a:t>on-malicious </a:t>
            </a:r>
            <a:r>
              <a:rPr lang="en-US" sz="2800" dirty="0"/>
              <a:t>file sharing, decentralized </a:t>
            </a:r>
            <a:r>
              <a:rPr lang="en-US" sz="2800" dirty="0" smtClean="0"/>
              <a:t>P2P</a:t>
            </a:r>
          </a:p>
          <a:p>
            <a:endParaRPr lang="en-US" sz="2800" dirty="0"/>
          </a:p>
          <a:p>
            <a:r>
              <a:rPr lang="en-US" sz="2800" b="1" dirty="0"/>
              <a:t>April </a:t>
            </a:r>
            <a:r>
              <a:rPr lang="en-US" sz="2800" b="1" dirty="0" smtClean="0"/>
              <a:t>2002: </a:t>
            </a:r>
            <a:r>
              <a:rPr lang="en-US" sz="2800" dirty="0"/>
              <a:t>SDbot </a:t>
            </a:r>
            <a:r>
              <a:rPr lang="en-US" sz="2800" dirty="0" smtClean="0"/>
              <a:t>variants - </a:t>
            </a:r>
            <a:r>
              <a:rPr lang="en-US" sz="2800" dirty="0"/>
              <a:t>M</a:t>
            </a:r>
            <a:r>
              <a:rPr lang="en-US" sz="2800" dirty="0" smtClean="0"/>
              <a:t>alicious </a:t>
            </a:r>
            <a:r>
              <a:rPr lang="en-US" sz="2800" dirty="0"/>
              <a:t>bot with IRC client. Code made widely available.</a:t>
            </a:r>
          </a:p>
          <a:p>
            <a:endParaRPr lang="en-US" sz="3400" dirty="0"/>
          </a:p>
          <a:p>
            <a:endParaRPr lang="en-US" sz="3400" dirty="0"/>
          </a:p>
          <a:p>
            <a:endParaRPr lang="en-US" sz="3400" dirty="0"/>
          </a:p>
          <a:p>
            <a:endParaRPr lang="en-US" sz="34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10</a:t>
            </a:fld>
            <a:endParaRPr lang="en-US" dirty="0"/>
          </a:p>
        </p:txBody>
      </p:sp>
    </p:spTree>
    <p:extLst>
      <p:ext uri="{BB962C8B-B14F-4D97-AF65-F5344CB8AC3E}">
        <p14:creationId xmlns:p14="http://schemas.microsoft.com/office/powerpoint/2010/main" val="4114160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History</a:t>
            </a:r>
            <a:endParaRPr lang="en-US" dirty="0"/>
          </a:p>
        </p:txBody>
      </p:sp>
      <p:sp>
        <p:nvSpPr>
          <p:cNvPr id="2" name="Content Placeholder 1"/>
          <p:cNvSpPr>
            <a:spLocks noGrp="1"/>
          </p:cNvSpPr>
          <p:nvPr>
            <p:ph idx="1"/>
          </p:nvPr>
        </p:nvSpPr>
        <p:spPr>
          <a:xfrm>
            <a:off x="927216" y="2014885"/>
            <a:ext cx="12027972" cy="1125898"/>
          </a:xfrm>
        </p:spPr>
        <p:txBody>
          <a:bodyPr/>
          <a:lstStyle/>
          <a:p>
            <a:pPr marL="0" indent="0">
              <a:buNone/>
            </a:pPr>
            <a:r>
              <a:rPr lang="en-US" sz="2800" b="1" dirty="0"/>
              <a:t>Aug 2002-Sep </a:t>
            </a:r>
            <a:r>
              <a:rPr lang="en-US" sz="2800" b="1" dirty="0" smtClean="0"/>
              <a:t>2003: </a:t>
            </a:r>
            <a:r>
              <a:rPr lang="en-US" sz="2800" dirty="0"/>
              <a:t>Sobig </a:t>
            </a:r>
            <a:r>
              <a:rPr lang="en-US" sz="2800" dirty="0" smtClean="0"/>
              <a:t>variants - </a:t>
            </a:r>
            <a:r>
              <a:rPr lang="en-US" sz="2800" dirty="0"/>
              <a:t>Botnet used by Ruslan Ibragimov’s send-safe spam </a:t>
            </a:r>
            <a:r>
              <a:rPr lang="en-US" sz="2800" dirty="0" smtClean="0"/>
              <a:t>operation</a:t>
            </a:r>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11</a:t>
            </a:fld>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657" y="3140783"/>
            <a:ext cx="8211312" cy="4865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493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History</a:t>
            </a:r>
            <a:endParaRPr lang="en-US" dirty="0"/>
          </a:p>
        </p:txBody>
      </p:sp>
      <p:sp>
        <p:nvSpPr>
          <p:cNvPr id="2" name="Content Placeholder 1"/>
          <p:cNvSpPr>
            <a:spLocks noGrp="1"/>
          </p:cNvSpPr>
          <p:nvPr>
            <p:ph idx="1"/>
          </p:nvPr>
        </p:nvSpPr>
        <p:spPr>
          <a:xfrm>
            <a:off x="650161" y="2274359"/>
            <a:ext cx="9920303" cy="6119833"/>
          </a:xfrm>
        </p:spPr>
        <p:txBody>
          <a:bodyPr/>
          <a:lstStyle/>
          <a:p>
            <a:r>
              <a:rPr lang="en-US" sz="2800" b="1" dirty="0"/>
              <a:t>Oct </a:t>
            </a:r>
            <a:r>
              <a:rPr lang="en-US" sz="2800" b="1" dirty="0" smtClean="0"/>
              <a:t>2002: </a:t>
            </a:r>
            <a:r>
              <a:rPr lang="en-US" sz="2800" dirty="0"/>
              <a:t>Agobot </a:t>
            </a:r>
            <a:r>
              <a:rPr lang="en-US" sz="2800" dirty="0" smtClean="0"/>
              <a:t>variants - </a:t>
            </a:r>
            <a:r>
              <a:rPr lang="en-US" sz="2800" dirty="0"/>
              <a:t>(500+ by 2008), malicious bot w/modular </a:t>
            </a:r>
            <a:r>
              <a:rPr lang="en-US" sz="2800" dirty="0" smtClean="0"/>
              <a:t>design</a:t>
            </a:r>
          </a:p>
          <a:p>
            <a:endParaRPr lang="en-US" sz="2800" dirty="0"/>
          </a:p>
          <a:p>
            <a:r>
              <a:rPr lang="en-US" sz="2800" b="1" dirty="0"/>
              <a:t>Apr </a:t>
            </a:r>
            <a:r>
              <a:rPr lang="en-US" sz="2800" b="1" dirty="0" smtClean="0"/>
              <a:t>2003: </a:t>
            </a:r>
            <a:r>
              <a:rPr lang="en-US" sz="2800" dirty="0"/>
              <a:t>SpyBot </a:t>
            </a:r>
            <a:r>
              <a:rPr lang="en-US" sz="2800" dirty="0" smtClean="0"/>
              <a:t>variants - Derived </a:t>
            </a:r>
            <a:r>
              <a:rPr lang="en-US" sz="2800" dirty="0"/>
              <a:t>from </a:t>
            </a:r>
            <a:r>
              <a:rPr lang="en-US" sz="2800" dirty="0" smtClean="0"/>
              <a:t>Agobot</a:t>
            </a:r>
          </a:p>
          <a:p>
            <a:endParaRPr lang="en-US" sz="2800" dirty="0"/>
          </a:p>
          <a:p>
            <a:r>
              <a:rPr lang="en-US" sz="2800" b="1" dirty="0"/>
              <a:t>May </a:t>
            </a:r>
            <a:r>
              <a:rPr lang="en-US" sz="2800" b="1" dirty="0" smtClean="0"/>
              <a:t>2003: </a:t>
            </a:r>
            <a:r>
              <a:rPr lang="en-US" sz="2800" dirty="0"/>
              <a:t>Nullsoft </a:t>
            </a:r>
            <a:r>
              <a:rPr lang="en-US" sz="2800" dirty="0" smtClean="0"/>
              <a:t>WASTE - </a:t>
            </a:r>
            <a:r>
              <a:rPr lang="en-US" sz="2800" dirty="0"/>
              <a:t>E</a:t>
            </a:r>
            <a:r>
              <a:rPr lang="en-US" sz="2800" dirty="0" smtClean="0"/>
              <a:t>ncrypted </a:t>
            </a:r>
            <a:r>
              <a:rPr lang="en-US" sz="2800" dirty="0"/>
              <a:t>P2P network. Removed from distribution by </a:t>
            </a:r>
            <a:r>
              <a:rPr lang="en-US" sz="2800" dirty="0" smtClean="0"/>
              <a:t>AOL</a:t>
            </a:r>
          </a:p>
          <a:p>
            <a:endParaRPr lang="en-US" sz="2800" dirty="0"/>
          </a:p>
          <a:p>
            <a:r>
              <a:rPr lang="en-US" sz="2800" b="1" dirty="0"/>
              <a:t>Sep </a:t>
            </a:r>
            <a:r>
              <a:rPr lang="en-US" sz="2800" b="1" dirty="0" smtClean="0"/>
              <a:t>2003: </a:t>
            </a:r>
            <a:r>
              <a:rPr lang="en-US" sz="2800" dirty="0" smtClean="0"/>
              <a:t>Sinit</a:t>
            </a:r>
            <a:r>
              <a:rPr lang="en-US" sz="2800" dirty="0"/>
              <a:t> </a:t>
            </a:r>
            <a:r>
              <a:rPr lang="en-US" sz="2800" dirty="0" smtClean="0"/>
              <a:t>- </a:t>
            </a:r>
            <a:r>
              <a:rPr lang="en-US" sz="2800" dirty="0"/>
              <a:t>P2P trojan, found peers via crafted DNS packets to random IPs, exchanged peer lists when </a:t>
            </a:r>
            <a:r>
              <a:rPr lang="en-US" sz="2800" dirty="0" smtClean="0"/>
              <a:t>found</a:t>
            </a:r>
            <a:endParaRPr lang="en-US" sz="2800" dirty="0"/>
          </a:p>
          <a:p>
            <a:endParaRPr lang="en-US" sz="2800" dirty="0" smtClean="0"/>
          </a:p>
          <a:p>
            <a:r>
              <a:rPr lang="en-US" sz="2800" b="1" dirty="0" smtClean="0"/>
              <a:t>Nov 2003: </a:t>
            </a:r>
            <a:r>
              <a:rPr lang="en-US" sz="2800" dirty="0" smtClean="0"/>
              <a:t>Kademlia</a:t>
            </a:r>
            <a:r>
              <a:rPr lang="en-US" sz="2800" dirty="0"/>
              <a:t> </a:t>
            </a:r>
            <a:r>
              <a:rPr lang="en-US" sz="2800" dirty="0" smtClean="0"/>
              <a:t>- </a:t>
            </a:r>
            <a:r>
              <a:rPr lang="en-US" sz="2800" dirty="0"/>
              <a:t>P2P distributed hash </a:t>
            </a:r>
            <a:r>
              <a:rPr lang="en-US" sz="2800" dirty="0" smtClean="0"/>
              <a:t>table</a:t>
            </a:r>
            <a:endParaRPr lang="en-US" sz="2800" dirty="0"/>
          </a:p>
          <a:p>
            <a:endParaRPr lang="en-US" sz="2800" dirty="0"/>
          </a:p>
          <a:p>
            <a:endParaRPr lang="en-US" sz="2800" dirty="0"/>
          </a:p>
          <a:p>
            <a:endParaRPr lang="en-US" sz="28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12</a:t>
            </a:fld>
            <a:endParaRPr lang="en-US" dirty="0"/>
          </a:p>
        </p:txBody>
      </p:sp>
    </p:spTree>
    <p:extLst>
      <p:ext uri="{BB962C8B-B14F-4D97-AF65-F5344CB8AC3E}">
        <p14:creationId xmlns:p14="http://schemas.microsoft.com/office/powerpoint/2010/main" val="3778182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History</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13</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246" y="2786774"/>
            <a:ext cx="2925723" cy="56267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0160" y="3032478"/>
            <a:ext cx="5526366" cy="3147466"/>
          </a:xfrm>
          <a:prstGeom prst="rect">
            <a:avLst/>
          </a:prstGeom>
          <a:noFill/>
        </p:spPr>
        <p:txBody>
          <a:bodyPr wrap="square" lIns="129985" tIns="64993" rIns="129985" bIns="64993" rtlCol="0">
            <a:spAutoFit/>
          </a:bodyPr>
          <a:lstStyle/>
          <a:p>
            <a:r>
              <a:rPr lang="en-US" sz="2800" b="1" dirty="0"/>
              <a:t>Feb 14, 2004: </a:t>
            </a:r>
            <a:r>
              <a:rPr lang="en-US" sz="2800" dirty="0"/>
              <a:t>FBI takedown of Foonet and “DDoS Mafia</a:t>
            </a:r>
            <a:r>
              <a:rPr lang="en-US" sz="2800" dirty="0" smtClean="0"/>
              <a:t>.”</a:t>
            </a:r>
            <a:endParaRPr lang="en-US" sz="2800" b="1" dirty="0" smtClean="0"/>
          </a:p>
          <a:p>
            <a:endParaRPr lang="en-US" sz="2800" b="1" dirty="0" smtClean="0"/>
          </a:p>
          <a:p>
            <a:r>
              <a:rPr lang="en-US" sz="2800" b="1" dirty="0" smtClean="0"/>
              <a:t>DDoS </a:t>
            </a:r>
            <a:r>
              <a:rPr lang="en-US" sz="2800" b="1" dirty="0"/>
              <a:t>tool of </a:t>
            </a:r>
            <a:r>
              <a:rPr lang="en-US" sz="2800" b="1" dirty="0" smtClean="0"/>
              <a:t>choice: </a:t>
            </a:r>
            <a:r>
              <a:rPr lang="en-US" sz="2800" dirty="0" smtClean="0"/>
              <a:t>Agobot</a:t>
            </a:r>
          </a:p>
          <a:p>
            <a:endParaRPr lang="en-US" sz="2800" dirty="0"/>
          </a:p>
          <a:p>
            <a:r>
              <a:rPr lang="en-US" sz="2800" b="1" dirty="0"/>
              <a:t>C</a:t>
            </a:r>
            <a:r>
              <a:rPr lang="en-US" sz="2800" b="1" dirty="0" smtClean="0"/>
              <a:t>reator: </a:t>
            </a:r>
            <a:r>
              <a:rPr lang="en-US" sz="2800" dirty="0" smtClean="0"/>
              <a:t>Axel </a:t>
            </a:r>
            <a:r>
              <a:rPr lang="en-US" sz="2800" dirty="0"/>
              <a:t>“Ago” Gembe of Germany, was indicted in 2008.</a:t>
            </a:r>
          </a:p>
        </p:txBody>
      </p:sp>
    </p:spTree>
    <p:extLst>
      <p:ext uri="{BB962C8B-B14F-4D97-AF65-F5344CB8AC3E}">
        <p14:creationId xmlns:p14="http://schemas.microsoft.com/office/powerpoint/2010/main" val="389123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86737" y="-140010"/>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1743337" y="1635824"/>
            <a:ext cx="8410041" cy="758119"/>
          </a:xfrm>
        </p:spPr>
        <p:txBody>
          <a:bodyPr/>
          <a:lstStyle/>
          <a:p>
            <a:pPr marL="0" indent="0">
              <a:buNone/>
            </a:pPr>
            <a:r>
              <a:rPr lang="en-US" sz="2800" b="1" dirty="0"/>
              <a:t>Mar </a:t>
            </a:r>
            <a:r>
              <a:rPr lang="en-US" sz="2800" b="1" dirty="0" smtClean="0"/>
              <a:t>2004: </a:t>
            </a:r>
            <a:r>
              <a:rPr lang="en-US" sz="2800" dirty="0" smtClean="0"/>
              <a:t>Phatbot - P2P </a:t>
            </a:r>
            <a:r>
              <a:rPr lang="en-US" sz="2800" dirty="0"/>
              <a:t>bot using </a:t>
            </a:r>
            <a:r>
              <a:rPr lang="en-US" sz="2800" dirty="0" smtClean="0"/>
              <a:t>WASTE</a:t>
            </a:r>
            <a:endParaRPr lang="en-US" sz="28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14</a:t>
            </a:fld>
            <a:endParaRPr lang="en-US" dirty="0"/>
          </a:p>
        </p:txBody>
      </p:sp>
      <p:sp>
        <p:nvSpPr>
          <p:cNvPr id="6" name="TextBox 5"/>
          <p:cNvSpPr txBox="1"/>
          <p:nvPr/>
        </p:nvSpPr>
        <p:spPr>
          <a:xfrm>
            <a:off x="1743337" y="2274356"/>
            <a:ext cx="5092925" cy="6150415"/>
          </a:xfrm>
          <a:prstGeom prst="rect">
            <a:avLst/>
          </a:prstGeom>
          <a:noFill/>
        </p:spPr>
        <p:txBody>
          <a:bodyPr wrap="square" lIns="129985" tIns="64993" rIns="129985" bIns="64993" rtlCol="0">
            <a:spAutoFit/>
          </a:bodyPr>
          <a:lstStyle/>
          <a:p>
            <a:pPr>
              <a:lnSpc>
                <a:spcPct val="80000"/>
              </a:lnSpc>
            </a:pPr>
            <a:r>
              <a:rPr lang="en-US" sz="1100" dirty="0"/>
              <a:t>bot.command  runs a command with system()</a:t>
            </a:r>
          </a:p>
          <a:p>
            <a:pPr>
              <a:lnSpc>
                <a:spcPct val="80000"/>
              </a:lnSpc>
            </a:pPr>
            <a:r>
              <a:rPr lang="en-US" sz="1100" dirty="0"/>
              <a:t>bot.unsecure enable shares / enable dcom</a:t>
            </a:r>
          </a:p>
          <a:p>
            <a:pPr>
              <a:lnSpc>
                <a:spcPct val="80000"/>
              </a:lnSpc>
            </a:pPr>
            <a:r>
              <a:rPr lang="en-US" sz="1100" dirty="0"/>
              <a:t>bot.secure delete shares / disable dcom</a:t>
            </a:r>
          </a:p>
          <a:p>
            <a:pPr>
              <a:lnSpc>
                <a:spcPct val="80000"/>
              </a:lnSpc>
            </a:pPr>
            <a:r>
              <a:rPr lang="en-US" sz="1100" dirty="0"/>
              <a:t>bot.flushdns flushes the bots dns cache</a:t>
            </a:r>
          </a:p>
          <a:p>
            <a:pPr>
              <a:lnSpc>
                <a:spcPct val="80000"/>
              </a:lnSpc>
            </a:pPr>
            <a:r>
              <a:rPr lang="en-US" sz="1100" dirty="0" err="1"/>
              <a:t>bot.quit</a:t>
            </a:r>
            <a:r>
              <a:rPr lang="en-US" sz="1100" dirty="0"/>
              <a:t> quits the bot</a:t>
            </a:r>
          </a:p>
          <a:p>
            <a:pPr>
              <a:lnSpc>
                <a:spcPct val="80000"/>
              </a:lnSpc>
            </a:pPr>
            <a:r>
              <a:rPr lang="en-US" sz="1100" dirty="0" err="1"/>
              <a:t>bot.longuptime</a:t>
            </a:r>
            <a:r>
              <a:rPr lang="en-US" sz="1100" dirty="0"/>
              <a:t> If uptime &gt; 7 days then bot will respond</a:t>
            </a:r>
          </a:p>
          <a:p>
            <a:pPr>
              <a:lnSpc>
                <a:spcPct val="80000"/>
              </a:lnSpc>
            </a:pPr>
            <a:r>
              <a:rPr lang="en-US" sz="1100" dirty="0" err="1"/>
              <a:t>bot.sysinfo</a:t>
            </a:r>
            <a:r>
              <a:rPr lang="en-US" sz="1100" dirty="0"/>
              <a:t> displays the system info</a:t>
            </a:r>
          </a:p>
          <a:p>
            <a:pPr>
              <a:lnSpc>
                <a:spcPct val="80000"/>
              </a:lnSpc>
            </a:pPr>
            <a:r>
              <a:rPr lang="en-US" sz="1100" dirty="0" err="1"/>
              <a:t>bot.status</a:t>
            </a:r>
            <a:r>
              <a:rPr lang="en-US" sz="1100" dirty="0"/>
              <a:t> gives status </a:t>
            </a:r>
          </a:p>
          <a:p>
            <a:pPr>
              <a:lnSpc>
                <a:spcPct val="80000"/>
              </a:lnSpc>
            </a:pPr>
            <a:r>
              <a:rPr lang="en-US" sz="1100" dirty="0" err="1"/>
              <a:t>ot.rndnick</a:t>
            </a:r>
            <a:r>
              <a:rPr lang="en-US" sz="1100" dirty="0"/>
              <a:t> makes the bot generate a new random nick</a:t>
            </a:r>
          </a:p>
          <a:p>
            <a:pPr>
              <a:lnSpc>
                <a:spcPct val="80000"/>
              </a:lnSpc>
            </a:pPr>
            <a:r>
              <a:rPr lang="en-US" sz="1100" dirty="0" err="1"/>
              <a:t>bot.removeallbut</a:t>
            </a:r>
            <a:r>
              <a:rPr lang="en-US" sz="1100" dirty="0"/>
              <a:t> removes the bot if id does not match</a:t>
            </a:r>
          </a:p>
          <a:p>
            <a:pPr>
              <a:lnSpc>
                <a:spcPct val="80000"/>
              </a:lnSpc>
            </a:pPr>
            <a:r>
              <a:rPr lang="en-US" sz="1100" dirty="0" err="1"/>
              <a:t>bot.remove</a:t>
            </a:r>
            <a:r>
              <a:rPr lang="en-US" sz="1100" dirty="0"/>
              <a:t> removes the bot</a:t>
            </a:r>
          </a:p>
          <a:p>
            <a:pPr>
              <a:lnSpc>
                <a:spcPct val="80000"/>
              </a:lnSpc>
            </a:pPr>
            <a:r>
              <a:rPr lang="en-US" sz="1100" dirty="0" err="1"/>
              <a:t>bot.open</a:t>
            </a:r>
            <a:r>
              <a:rPr lang="en-US" sz="1100" dirty="0"/>
              <a:t> opens a file (whatever)</a:t>
            </a:r>
          </a:p>
          <a:p>
            <a:pPr>
              <a:lnSpc>
                <a:spcPct val="80000"/>
              </a:lnSpc>
            </a:pPr>
            <a:r>
              <a:rPr lang="en-US" sz="1100" dirty="0" err="1"/>
              <a:t>bot.nick</a:t>
            </a:r>
            <a:r>
              <a:rPr lang="en-US" sz="1100" dirty="0"/>
              <a:t> changes the nickname of the bot</a:t>
            </a:r>
          </a:p>
          <a:p>
            <a:pPr>
              <a:lnSpc>
                <a:spcPct val="80000"/>
              </a:lnSpc>
            </a:pPr>
            <a:r>
              <a:rPr lang="en-US" sz="1100" dirty="0"/>
              <a:t>bot.id displays the id of the current code</a:t>
            </a:r>
          </a:p>
          <a:p>
            <a:pPr>
              <a:lnSpc>
                <a:spcPct val="80000"/>
              </a:lnSpc>
            </a:pPr>
            <a:r>
              <a:rPr lang="en-US" sz="1100" dirty="0" err="1"/>
              <a:t>bot.execute</a:t>
            </a:r>
            <a:r>
              <a:rPr lang="en-US" sz="1100" dirty="0"/>
              <a:t> makes the bot execute a .exe</a:t>
            </a:r>
          </a:p>
          <a:p>
            <a:pPr>
              <a:lnSpc>
                <a:spcPct val="80000"/>
              </a:lnSpc>
            </a:pPr>
            <a:r>
              <a:rPr lang="en-US" sz="1100" dirty="0" err="1"/>
              <a:t>bot.dns</a:t>
            </a:r>
            <a:r>
              <a:rPr lang="en-US" sz="1100" dirty="0"/>
              <a:t> resolves </a:t>
            </a:r>
            <a:r>
              <a:rPr lang="en-US" sz="1100" dirty="0" err="1"/>
              <a:t>ip</a:t>
            </a:r>
            <a:r>
              <a:rPr lang="en-US" sz="1100" dirty="0"/>
              <a:t>/hostname by dns</a:t>
            </a:r>
          </a:p>
          <a:p>
            <a:pPr>
              <a:lnSpc>
                <a:spcPct val="80000"/>
              </a:lnSpc>
            </a:pPr>
            <a:r>
              <a:rPr lang="en-US" sz="1100" dirty="0" err="1"/>
              <a:t>bot.die</a:t>
            </a:r>
            <a:r>
              <a:rPr lang="en-US" sz="1100" dirty="0"/>
              <a:t> terminates the bot</a:t>
            </a:r>
          </a:p>
          <a:p>
            <a:pPr>
              <a:lnSpc>
                <a:spcPct val="80000"/>
              </a:lnSpc>
            </a:pPr>
            <a:r>
              <a:rPr lang="en-US" sz="1100" dirty="0" err="1"/>
              <a:t>bot.about</a:t>
            </a:r>
            <a:r>
              <a:rPr lang="en-US" sz="1100" dirty="0"/>
              <a:t> displays the info the author wants you to see</a:t>
            </a:r>
          </a:p>
          <a:p>
            <a:pPr>
              <a:lnSpc>
                <a:spcPct val="80000"/>
              </a:lnSpc>
            </a:pPr>
            <a:r>
              <a:rPr lang="en-US" sz="1100" dirty="0" err="1"/>
              <a:t>shell.disable</a:t>
            </a:r>
            <a:r>
              <a:rPr lang="en-US" sz="1100" dirty="0"/>
              <a:t> Disable shell handler</a:t>
            </a:r>
          </a:p>
          <a:p>
            <a:pPr>
              <a:lnSpc>
                <a:spcPct val="80000"/>
              </a:lnSpc>
            </a:pPr>
            <a:r>
              <a:rPr lang="en-US" sz="1100" dirty="0" err="1"/>
              <a:t>shell.enable</a:t>
            </a:r>
            <a:r>
              <a:rPr lang="en-US" sz="1100" dirty="0"/>
              <a:t> Enable shell handler</a:t>
            </a:r>
          </a:p>
          <a:p>
            <a:pPr>
              <a:lnSpc>
                <a:spcPct val="80000"/>
              </a:lnSpc>
            </a:pPr>
            <a:r>
              <a:rPr lang="en-US" sz="1100" dirty="0" err="1"/>
              <a:t>shell.handler</a:t>
            </a:r>
            <a:r>
              <a:rPr lang="en-US" sz="1100" dirty="0"/>
              <a:t> </a:t>
            </a:r>
            <a:r>
              <a:rPr lang="en-US" sz="1100" dirty="0" err="1"/>
              <a:t>FallBack</a:t>
            </a:r>
            <a:r>
              <a:rPr lang="en-US" sz="1100" dirty="0"/>
              <a:t> handler for shell</a:t>
            </a:r>
          </a:p>
          <a:p>
            <a:pPr>
              <a:lnSpc>
                <a:spcPct val="80000"/>
              </a:lnSpc>
            </a:pPr>
            <a:r>
              <a:rPr lang="en-US" sz="1100" dirty="0" err="1"/>
              <a:t>commands.list</a:t>
            </a:r>
            <a:r>
              <a:rPr lang="en-US" sz="1100" dirty="0"/>
              <a:t> Lists all available commands</a:t>
            </a:r>
          </a:p>
          <a:p>
            <a:pPr>
              <a:lnSpc>
                <a:spcPct val="80000"/>
              </a:lnSpc>
            </a:pPr>
            <a:r>
              <a:rPr lang="en-US" sz="1100" dirty="0" err="1"/>
              <a:t>plugin.unload</a:t>
            </a:r>
            <a:r>
              <a:rPr lang="en-US" sz="1100" dirty="0"/>
              <a:t> unloads a plugin (not supported yet)</a:t>
            </a:r>
          </a:p>
          <a:p>
            <a:pPr>
              <a:lnSpc>
                <a:spcPct val="80000"/>
              </a:lnSpc>
            </a:pPr>
            <a:r>
              <a:rPr lang="en-US" sz="1100" dirty="0" err="1"/>
              <a:t>plugin.load</a:t>
            </a:r>
            <a:r>
              <a:rPr lang="en-US" sz="1100" dirty="0"/>
              <a:t> loads a plugin</a:t>
            </a:r>
          </a:p>
          <a:p>
            <a:pPr>
              <a:lnSpc>
                <a:spcPct val="80000"/>
              </a:lnSpc>
            </a:pPr>
            <a:r>
              <a:rPr lang="en-US" sz="1100" dirty="0" err="1"/>
              <a:t>cvar.saveconfig</a:t>
            </a:r>
            <a:r>
              <a:rPr lang="en-US" sz="1100" dirty="0"/>
              <a:t> saves </a:t>
            </a:r>
            <a:r>
              <a:rPr lang="en-US" sz="1100" dirty="0" err="1"/>
              <a:t>config</a:t>
            </a:r>
            <a:r>
              <a:rPr lang="en-US" sz="1100" dirty="0"/>
              <a:t> to a file</a:t>
            </a:r>
          </a:p>
          <a:p>
            <a:pPr>
              <a:lnSpc>
                <a:spcPct val="80000"/>
              </a:lnSpc>
            </a:pPr>
            <a:r>
              <a:rPr lang="en-US" sz="1100" dirty="0" err="1"/>
              <a:t>cvar.loadconfig</a:t>
            </a:r>
            <a:r>
              <a:rPr lang="en-US" sz="1100" dirty="0"/>
              <a:t> loads </a:t>
            </a:r>
            <a:r>
              <a:rPr lang="en-US" sz="1100" dirty="0" err="1"/>
              <a:t>config</a:t>
            </a:r>
            <a:r>
              <a:rPr lang="en-US" sz="1100" dirty="0"/>
              <a:t> from a file</a:t>
            </a:r>
          </a:p>
          <a:p>
            <a:pPr>
              <a:lnSpc>
                <a:spcPct val="80000"/>
              </a:lnSpc>
            </a:pPr>
            <a:r>
              <a:rPr lang="en-US" sz="1100" dirty="0" err="1"/>
              <a:t>cvar.set</a:t>
            </a:r>
            <a:r>
              <a:rPr lang="en-US" sz="1100" dirty="0"/>
              <a:t> sets the content of a </a:t>
            </a:r>
            <a:r>
              <a:rPr lang="en-US" sz="1100" dirty="0" err="1"/>
              <a:t>cvar</a:t>
            </a:r>
            <a:endParaRPr lang="en-US" sz="1100" dirty="0"/>
          </a:p>
          <a:p>
            <a:pPr>
              <a:lnSpc>
                <a:spcPct val="80000"/>
              </a:lnSpc>
            </a:pPr>
            <a:r>
              <a:rPr lang="en-US" sz="1100" dirty="0" err="1"/>
              <a:t>cvar.get</a:t>
            </a:r>
            <a:r>
              <a:rPr lang="en-US" sz="1100" dirty="0"/>
              <a:t> gets the content of a </a:t>
            </a:r>
            <a:r>
              <a:rPr lang="en-US" sz="1100" dirty="0" err="1"/>
              <a:t>cvar</a:t>
            </a:r>
            <a:endParaRPr lang="en-US" sz="1100" dirty="0"/>
          </a:p>
          <a:p>
            <a:pPr>
              <a:lnSpc>
                <a:spcPct val="80000"/>
              </a:lnSpc>
            </a:pPr>
            <a:r>
              <a:rPr lang="en-US" sz="1100" dirty="0" err="1"/>
              <a:t>cvar.list</a:t>
            </a:r>
            <a:r>
              <a:rPr lang="en-US" sz="1100" dirty="0"/>
              <a:t> prints a list of all </a:t>
            </a:r>
            <a:r>
              <a:rPr lang="en-US" sz="1100" dirty="0" err="1"/>
              <a:t>cvars</a:t>
            </a:r>
            <a:endParaRPr lang="en-US" sz="1100" dirty="0"/>
          </a:p>
          <a:p>
            <a:pPr>
              <a:lnSpc>
                <a:spcPct val="80000"/>
              </a:lnSpc>
            </a:pPr>
            <a:r>
              <a:rPr lang="en-US" sz="1100" dirty="0" err="1"/>
              <a:t>inst.svcdel</a:t>
            </a:r>
            <a:r>
              <a:rPr lang="en-US" sz="1100" dirty="0"/>
              <a:t> deletes a service from </a:t>
            </a:r>
            <a:r>
              <a:rPr lang="en-US" sz="1100" dirty="0" err="1"/>
              <a:t>scm</a:t>
            </a:r>
            <a:endParaRPr lang="en-US" sz="1100" dirty="0"/>
          </a:p>
          <a:p>
            <a:pPr>
              <a:lnSpc>
                <a:spcPct val="80000"/>
              </a:lnSpc>
            </a:pPr>
            <a:r>
              <a:rPr lang="en-US" sz="1100" dirty="0" err="1"/>
              <a:t>inst.svcadd</a:t>
            </a:r>
            <a:r>
              <a:rPr lang="en-US" sz="1100" dirty="0"/>
              <a:t> adds a service to </a:t>
            </a:r>
            <a:r>
              <a:rPr lang="en-US" sz="1100" dirty="0" err="1"/>
              <a:t>scm</a:t>
            </a:r>
            <a:endParaRPr lang="en-US" sz="1100" dirty="0"/>
          </a:p>
          <a:p>
            <a:pPr>
              <a:lnSpc>
                <a:spcPct val="80000"/>
              </a:lnSpc>
            </a:pPr>
            <a:r>
              <a:rPr lang="en-US" sz="1100" dirty="0" err="1"/>
              <a:t>inst.asdel</a:t>
            </a:r>
            <a:r>
              <a:rPr lang="en-US" sz="1100" dirty="0"/>
              <a:t> deletes an </a:t>
            </a:r>
            <a:r>
              <a:rPr lang="en-US" sz="1100" dirty="0" err="1"/>
              <a:t>autostart</a:t>
            </a:r>
            <a:r>
              <a:rPr lang="en-US" sz="1100" dirty="0"/>
              <a:t> entry</a:t>
            </a:r>
          </a:p>
          <a:p>
            <a:pPr>
              <a:lnSpc>
                <a:spcPct val="80000"/>
              </a:lnSpc>
            </a:pPr>
            <a:r>
              <a:rPr lang="en-US" sz="1100" dirty="0" err="1"/>
              <a:t>inst.asadd</a:t>
            </a:r>
            <a:r>
              <a:rPr lang="en-US" sz="1100" dirty="0"/>
              <a:t> adds an </a:t>
            </a:r>
            <a:r>
              <a:rPr lang="en-US" sz="1100" dirty="0" err="1"/>
              <a:t>autostart</a:t>
            </a:r>
            <a:r>
              <a:rPr lang="en-US" sz="1100" dirty="0"/>
              <a:t> entry</a:t>
            </a:r>
          </a:p>
          <a:p>
            <a:pPr>
              <a:lnSpc>
                <a:spcPct val="80000"/>
              </a:lnSpc>
            </a:pPr>
            <a:r>
              <a:rPr lang="en-US" sz="1100" dirty="0" err="1"/>
              <a:t>logic.ifuptime</a:t>
            </a:r>
            <a:r>
              <a:rPr lang="en-US" sz="1100" dirty="0"/>
              <a:t> exec command if uptime is bigger than specified</a:t>
            </a:r>
          </a:p>
          <a:p>
            <a:pPr>
              <a:lnSpc>
                <a:spcPct val="80000"/>
              </a:lnSpc>
            </a:pPr>
            <a:r>
              <a:rPr lang="en-US" sz="1100" dirty="0" err="1"/>
              <a:t>mac.login</a:t>
            </a:r>
            <a:r>
              <a:rPr lang="en-US" sz="1100" dirty="0"/>
              <a:t> logs the user in</a:t>
            </a:r>
          </a:p>
          <a:p>
            <a:pPr>
              <a:lnSpc>
                <a:spcPct val="80000"/>
              </a:lnSpc>
            </a:pPr>
            <a:r>
              <a:rPr lang="en-US" sz="1100" dirty="0" err="1"/>
              <a:t>mac.logout</a:t>
            </a:r>
            <a:r>
              <a:rPr lang="en-US" sz="1100" dirty="0"/>
              <a:t> logs the user out</a:t>
            </a:r>
          </a:p>
          <a:p>
            <a:pPr>
              <a:lnSpc>
                <a:spcPct val="80000"/>
              </a:lnSpc>
            </a:pPr>
            <a:r>
              <a:rPr lang="en-US" sz="1100" dirty="0" err="1"/>
              <a:t>ftp.update</a:t>
            </a:r>
            <a:r>
              <a:rPr lang="en-US" sz="1100" dirty="0"/>
              <a:t> executes a file from a ftp </a:t>
            </a:r>
            <a:r>
              <a:rPr lang="en-US" sz="1100" dirty="0" err="1"/>
              <a:t>url</a:t>
            </a:r>
            <a:endParaRPr lang="en-US" sz="1100" dirty="0"/>
          </a:p>
          <a:p>
            <a:pPr>
              <a:lnSpc>
                <a:spcPct val="80000"/>
              </a:lnSpc>
            </a:pPr>
            <a:r>
              <a:rPr lang="en-US" sz="1100" dirty="0" err="1"/>
              <a:t>ftp.execute</a:t>
            </a:r>
            <a:r>
              <a:rPr lang="en-US" sz="1100" dirty="0"/>
              <a:t> updates the bot from a ftp </a:t>
            </a:r>
            <a:r>
              <a:rPr lang="en-US" sz="1100" dirty="0" err="1"/>
              <a:t>url</a:t>
            </a:r>
            <a:endParaRPr lang="en-US" sz="1100" dirty="0"/>
          </a:p>
          <a:p>
            <a:pPr>
              <a:lnSpc>
                <a:spcPct val="80000"/>
              </a:lnSpc>
            </a:pPr>
            <a:r>
              <a:rPr lang="en-US" sz="1100" dirty="0" err="1"/>
              <a:t>ftp.download</a:t>
            </a:r>
            <a:r>
              <a:rPr lang="en-US" sz="1100" dirty="0"/>
              <a:t> downloads a file from ftp</a:t>
            </a:r>
          </a:p>
          <a:p>
            <a:pPr>
              <a:lnSpc>
                <a:spcPct val="80000"/>
              </a:lnSpc>
            </a:pPr>
            <a:r>
              <a:rPr lang="en-US" sz="1100" dirty="0" err="1"/>
              <a:t>http.visit</a:t>
            </a:r>
            <a:r>
              <a:rPr lang="en-US" sz="1100" dirty="0"/>
              <a:t> visits an </a:t>
            </a:r>
            <a:r>
              <a:rPr lang="en-US" sz="1100" dirty="0" err="1"/>
              <a:t>url</a:t>
            </a:r>
            <a:r>
              <a:rPr lang="en-US" sz="1100" dirty="0"/>
              <a:t> with a specified referrer</a:t>
            </a:r>
          </a:p>
          <a:p>
            <a:pPr>
              <a:lnSpc>
                <a:spcPct val="80000"/>
              </a:lnSpc>
            </a:pPr>
            <a:r>
              <a:rPr lang="en-US" sz="1100" dirty="0" err="1"/>
              <a:t>http.update</a:t>
            </a:r>
            <a:r>
              <a:rPr lang="en-US" sz="1100" dirty="0"/>
              <a:t> executes a file from a http </a:t>
            </a:r>
            <a:r>
              <a:rPr lang="en-US" sz="1100" dirty="0" err="1"/>
              <a:t>url</a:t>
            </a:r>
            <a:endParaRPr lang="en-US" sz="1100" dirty="0"/>
          </a:p>
          <a:p>
            <a:pPr>
              <a:lnSpc>
                <a:spcPct val="80000"/>
              </a:lnSpc>
            </a:pPr>
            <a:r>
              <a:rPr lang="en-US" sz="1100" dirty="0" err="1"/>
              <a:t>http.execute</a:t>
            </a:r>
            <a:r>
              <a:rPr lang="en-US" sz="1100" dirty="0"/>
              <a:t> updates the bot from a http </a:t>
            </a:r>
            <a:r>
              <a:rPr lang="en-US" sz="1100" dirty="0" err="1"/>
              <a:t>url</a:t>
            </a:r>
            <a:endParaRPr lang="en-US" sz="1100" dirty="0"/>
          </a:p>
          <a:p>
            <a:pPr>
              <a:lnSpc>
                <a:spcPct val="80000"/>
              </a:lnSpc>
            </a:pPr>
            <a:r>
              <a:rPr lang="en-US" sz="1100" dirty="0" err="1"/>
              <a:t>http.download</a:t>
            </a:r>
            <a:r>
              <a:rPr lang="en-US" sz="1100" dirty="0"/>
              <a:t> downloads a file from http</a:t>
            </a:r>
          </a:p>
        </p:txBody>
      </p:sp>
      <p:sp>
        <p:nvSpPr>
          <p:cNvPr id="7" name="TextBox 6"/>
          <p:cNvSpPr txBox="1"/>
          <p:nvPr/>
        </p:nvSpPr>
        <p:spPr>
          <a:xfrm>
            <a:off x="6070693" y="2274360"/>
            <a:ext cx="4984565" cy="6290412"/>
          </a:xfrm>
          <a:prstGeom prst="rect">
            <a:avLst/>
          </a:prstGeom>
          <a:noFill/>
        </p:spPr>
        <p:txBody>
          <a:bodyPr wrap="square" lIns="129985" tIns="64993" rIns="129985" bIns="64993" rtlCol="0">
            <a:spAutoFit/>
          </a:bodyPr>
          <a:lstStyle/>
          <a:p>
            <a:pPr>
              <a:lnSpc>
                <a:spcPct val="80000"/>
              </a:lnSpc>
            </a:pPr>
            <a:r>
              <a:rPr lang="en-US" sz="1100" dirty="0" err="1"/>
              <a:t>rsl.logoff</a:t>
            </a:r>
            <a:r>
              <a:rPr lang="en-US" sz="1100" dirty="0"/>
              <a:t> logs the user off</a:t>
            </a:r>
          </a:p>
          <a:p>
            <a:pPr>
              <a:lnSpc>
                <a:spcPct val="80000"/>
              </a:lnSpc>
            </a:pPr>
            <a:r>
              <a:rPr lang="en-US" sz="1100" dirty="0" err="1"/>
              <a:t>rsl.shutdown</a:t>
            </a:r>
            <a:r>
              <a:rPr lang="en-US" sz="1100" dirty="0"/>
              <a:t> shuts the computer down</a:t>
            </a:r>
          </a:p>
          <a:p>
            <a:pPr>
              <a:lnSpc>
                <a:spcPct val="80000"/>
              </a:lnSpc>
            </a:pPr>
            <a:r>
              <a:rPr lang="en-US" sz="1100" dirty="0" err="1"/>
              <a:t>rsl.reboot</a:t>
            </a:r>
            <a:r>
              <a:rPr lang="en-US" sz="1100" dirty="0"/>
              <a:t> reboots the computer</a:t>
            </a:r>
          </a:p>
          <a:p>
            <a:pPr>
              <a:lnSpc>
                <a:spcPct val="80000"/>
              </a:lnSpc>
            </a:pPr>
            <a:r>
              <a:rPr lang="en-US" sz="1100" dirty="0" err="1"/>
              <a:t>pctrl.kill</a:t>
            </a:r>
            <a:r>
              <a:rPr lang="en-US" sz="1100" dirty="0"/>
              <a:t> kills a process</a:t>
            </a:r>
          </a:p>
          <a:p>
            <a:pPr>
              <a:lnSpc>
                <a:spcPct val="80000"/>
              </a:lnSpc>
            </a:pPr>
            <a:r>
              <a:rPr lang="en-US" sz="1100" dirty="0" err="1"/>
              <a:t>pctrl.list</a:t>
            </a:r>
            <a:r>
              <a:rPr lang="en-US" sz="1100" dirty="0"/>
              <a:t> lists all processes</a:t>
            </a:r>
          </a:p>
          <a:p>
            <a:pPr>
              <a:lnSpc>
                <a:spcPct val="80000"/>
              </a:lnSpc>
            </a:pPr>
            <a:r>
              <a:rPr lang="en-US" sz="1100" dirty="0" err="1"/>
              <a:t>scan.stop</a:t>
            </a:r>
            <a:r>
              <a:rPr lang="en-US" sz="1100" dirty="0"/>
              <a:t> signal stop to child threads</a:t>
            </a:r>
          </a:p>
          <a:p>
            <a:pPr>
              <a:lnSpc>
                <a:spcPct val="80000"/>
              </a:lnSpc>
            </a:pPr>
            <a:r>
              <a:rPr lang="en-US" sz="1100" dirty="0" err="1"/>
              <a:t>scan.start</a:t>
            </a:r>
            <a:r>
              <a:rPr lang="en-US" sz="1100" dirty="0"/>
              <a:t> signal start to child threads</a:t>
            </a:r>
          </a:p>
          <a:p>
            <a:pPr>
              <a:lnSpc>
                <a:spcPct val="80000"/>
              </a:lnSpc>
            </a:pPr>
            <a:r>
              <a:rPr lang="en-US" sz="1100" dirty="0" err="1"/>
              <a:t>scan.disable</a:t>
            </a:r>
            <a:r>
              <a:rPr lang="en-US" sz="1100" dirty="0"/>
              <a:t> disables a scanner module</a:t>
            </a:r>
          </a:p>
          <a:p>
            <a:pPr>
              <a:lnSpc>
                <a:spcPct val="80000"/>
              </a:lnSpc>
            </a:pPr>
            <a:r>
              <a:rPr lang="en-US" sz="1100" dirty="0" err="1"/>
              <a:t>scan.enable</a:t>
            </a:r>
            <a:r>
              <a:rPr lang="en-US" sz="1100" dirty="0"/>
              <a:t> enables a scanner module</a:t>
            </a:r>
          </a:p>
          <a:p>
            <a:pPr>
              <a:lnSpc>
                <a:spcPct val="80000"/>
              </a:lnSpc>
            </a:pPr>
            <a:r>
              <a:rPr lang="en-US" sz="1100" dirty="0" err="1"/>
              <a:t>scan.clearnetranges</a:t>
            </a:r>
            <a:r>
              <a:rPr lang="en-US" sz="1100" dirty="0"/>
              <a:t> clears all </a:t>
            </a:r>
            <a:r>
              <a:rPr lang="en-US" sz="1100" dirty="0" err="1"/>
              <a:t>netranges</a:t>
            </a:r>
            <a:r>
              <a:rPr lang="en-US" sz="1100" dirty="0"/>
              <a:t> registered with the scanner</a:t>
            </a:r>
          </a:p>
          <a:p>
            <a:pPr>
              <a:lnSpc>
                <a:spcPct val="80000"/>
              </a:lnSpc>
            </a:pPr>
            <a:r>
              <a:rPr lang="en-US" sz="1100" dirty="0" err="1"/>
              <a:t>scan.resetnetranges</a:t>
            </a:r>
            <a:r>
              <a:rPr lang="en-US" sz="1100" dirty="0"/>
              <a:t> resets </a:t>
            </a:r>
            <a:r>
              <a:rPr lang="en-US" sz="1100" dirty="0" err="1"/>
              <a:t>netranges</a:t>
            </a:r>
            <a:r>
              <a:rPr lang="en-US" sz="1100" dirty="0"/>
              <a:t> to the </a:t>
            </a:r>
            <a:r>
              <a:rPr lang="en-US" sz="1100" dirty="0" err="1"/>
              <a:t>localhost</a:t>
            </a:r>
            <a:endParaRPr lang="en-US" sz="1100" dirty="0"/>
          </a:p>
          <a:p>
            <a:pPr>
              <a:lnSpc>
                <a:spcPct val="80000"/>
              </a:lnSpc>
            </a:pPr>
            <a:r>
              <a:rPr lang="en-US" sz="1100" dirty="0" err="1"/>
              <a:t>scan.listnetranges</a:t>
            </a:r>
            <a:r>
              <a:rPr lang="en-US" sz="1100" dirty="0"/>
              <a:t> lists all </a:t>
            </a:r>
            <a:r>
              <a:rPr lang="en-US" sz="1100" dirty="0" err="1"/>
              <a:t>netranges</a:t>
            </a:r>
            <a:r>
              <a:rPr lang="en-US" sz="1100" dirty="0"/>
              <a:t> registered with the scanner</a:t>
            </a:r>
          </a:p>
          <a:p>
            <a:pPr>
              <a:lnSpc>
                <a:spcPct val="80000"/>
              </a:lnSpc>
            </a:pPr>
            <a:r>
              <a:rPr lang="en-US" sz="1100" dirty="0" err="1"/>
              <a:t>scan.delnetrange</a:t>
            </a:r>
            <a:r>
              <a:rPr lang="en-US" sz="1100" dirty="0"/>
              <a:t> deletes a </a:t>
            </a:r>
            <a:r>
              <a:rPr lang="en-US" sz="1100" dirty="0" err="1"/>
              <a:t>netrange</a:t>
            </a:r>
            <a:r>
              <a:rPr lang="en-US" sz="1100" dirty="0"/>
              <a:t> from the scanner</a:t>
            </a:r>
          </a:p>
          <a:p>
            <a:pPr>
              <a:lnSpc>
                <a:spcPct val="80000"/>
              </a:lnSpc>
            </a:pPr>
            <a:r>
              <a:rPr lang="en-US" sz="1100" dirty="0" err="1"/>
              <a:t>scan.addnetrange</a:t>
            </a:r>
            <a:r>
              <a:rPr lang="en-US" sz="1100" dirty="0"/>
              <a:t> adds a </a:t>
            </a:r>
            <a:r>
              <a:rPr lang="en-US" sz="1100" dirty="0" err="1"/>
              <a:t>netrange</a:t>
            </a:r>
            <a:r>
              <a:rPr lang="en-US" sz="1100" dirty="0"/>
              <a:t> to the scanner</a:t>
            </a:r>
          </a:p>
          <a:p>
            <a:pPr>
              <a:lnSpc>
                <a:spcPct val="80000"/>
              </a:lnSpc>
            </a:pPr>
            <a:r>
              <a:rPr lang="en-US" sz="1100" dirty="0" err="1"/>
              <a:t>ddos.phatwonk</a:t>
            </a:r>
            <a:r>
              <a:rPr lang="en-US" sz="1100" dirty="0"/>
              <a:t> starts </a:t>
            </a:r>
            <a:r>
              <a:rPr lang="en-US" sz="1100" dirty="0" err="1"/>
              <a:t>phatwonk</a:t>
            </a:r>
            <a:r>
              <a:rPr lang="en-US" sz="1100" dirty="0"/>
              <a:t> flood</a:t>
            </a:r>
          </a:p>
          <a:p>
            <a:pPr>
              <a:lnSpc>
                <a:spcPct val="80000"/>
              </a:lnSpc>
            </a:pPr>
            <a:r>
              <a:rPr lang="en-US" sz="1100" dirty="0" err="1"/>
              <a:t>ddos.phaticmp</a:t>
            </a:r>
            <a:r>
              <a:rPr lang="en-US" sz="1100" dirty="0"/>
              <a:t> starts </a:t>
            </a:r>
            <a:r>
              <a:rPr lang="en-US" sz="1100" dirty="0" err="1"/>
              <a:t>phaticmp</a:t>
            </a:r>
            <a:r>
              <a:rPr lang="en-US" sz="1100" dirty="0"/>
              <a:t> flood</a:t>
            </a:r>
          </a:p>
          <a:p>
            <a:pPr>
              <a:lnSpc>
                <a:spcPct val="80000"/>
              </a:lnSpc>
            </a:pPr>
            <a:r>
              <a:rPr lang="en-US" sz="1100" dirty="0" err="1"/>
              <a:t>ddos.phatsyn</a:t>
            </a:r>
            <a:r>
              <a:rPr lang="en-US" sz="1100" dirty="0"/>
              <a:t> starts </a:t>
            </a:r>
            <a:r>
              <a:rPr lang="en-US" sz="1100" dirty="0" err="1"/>
              <a:t>phatsyn</a:t>
            </a:r>
            <a:r>
              <a:rPr lang="en-US" sz="1100" dirty="0"/>
              <a:t> flood</a:t>
            </a:r>
          </a:p>
          <a:p>
            <a:pPr>
              <a:lnSpc>
                <a:spcPct val="80000"/>
              </a:lnSpc>
            </a:pPr>
            <a:r>
              <a:rPr lang="en-US" sz="1100" dirty="0" err="1"/>
              <a:t>ddos.stop</a:t>
            </a:r>
            <a:r>
              <a:rPr lang="en-US" sz="1100" dirty="0"/>
              <a:t> stops all floods</a:t>
            </a:r>
          </a:p>
          <a:p>
            <a:pPr>
              <a:lnSpc>
                <a:spcPct val="80000"/>
              </a:lnSpc>
            </a:pPr>
            <a:r>
              <a:rPr lang="en-US" sz="1100" dirty="0" err="1"/>
              <a:t>ddos.httpflood</a:t>
            </a:r>
            <a:r>
              <a:rPr lang="en-US" sz="1100" dirty="0"/>
              <a:t> starts a HTTP flood</a:t>
            </a:r>
          </a:p>
          <a:p>
            <a:pPr>
              <a:lnSpc>
                <a:spcPct val="80000"/>
              </a:lnSpc>
            </a:pPr>
            <a:r>
              <a:rPr lang="en-US" sz="1100" dirty="0" err="1"/>
              <a:t>ddos.synflood</a:t>
            </a:r>
            <a:r>
              <a:rPr lang="en-US" sz="1100" dirty="0"/>
              <a:t> starts an SYN flood</a:t>
            </a:r>
          </a:p>
          <a:p>
            <a:pPr>
              <a:lnSpc>
                <a:spcPct val="80000"/>
              </a:lnSpc>
            </a:pPr>
            <a:r>
              <a:rPr lang="en-US" sz="1100" dirty="0" err="1"/>
              <a:t>ddos.udpflood</a:t>
            </a:r>
            <a:r>
              <a:rPr lang="en-US" sz="1100" dirty="0"/>
              <a:t> starts a UDP flood</a:t>
            </a:r>
          </a:p>
          <a:p>
            <a:pPr>
              <a:lnSpc>
                <a:spcPct val="80000"/>
              </a:lnSpc>
            </a:pPr>
            <a:r>
              <a:rPr lang="en-US" sz="1100" dirty="0" err="1"/>
              <a:t>redirect.stop</a:t>
            </a:r>
            <a:r>
              <a:rPr lang="en-US" sz="1100" dirty="0"/>
              <a:t> stops all redirects running</a:t>
            </a:r>
          </a:p>
          <a:p>
            <a:pPr>
              <a:lnSpc>
                <a:spcPct val="80000"/>
              </a:lnSpc>
            </a:pPr>
            <a:r>
              <a:rPr lang="en-US" sz="1100" dirty="0" err="1"/>
              <a:t>redirect.socks</a:t>
            </a:r>
            <a:r>
              <a:rPr lang="en-US" sz="1100" dirty="0"/>
              <a:t> starts a socks4 proxy</a:t>
            </a:r>
          </a:p>
          <a:p>
            <a:pPr>
              <a:lnSpc>
                <a:spcPct val="80000"/>
              </a:lnSpc>
            </a:pPr>
            <a:r>
              <a:rPr lang="en-US" sz="1100" dirty="0" err="1"/>
              <a:t>redirect.https</a:t>
            </a:r>
            <a:r>
              <a:rPr lang="en-US" sz="1100" dirty="0"/>
              <a:t> starts a https proxy</a:t>
            </a:r>
          </a:p>
          <a:p>
            <a:pPr>
              <a:lnSpc>
                <a:spcPct val="80000"/>
              </a:lnSpc>
            </a:pPr>
            <a:r>
              <a:rPr lang="en-US" sz="1100" dirty="0" err="1"/>
              <a:t>redirect.http</a:t>
            </a:r>
            <a:r>
              <a:rPr lang="en-US" sz="1100" dirty="0"/>
              <a:t> starts a http proxy</a:t>
            </a:r>
          </a:p>
          <a:p>
            <a:pPr>
              <a:lnSpc>
                <a:spcPct val="80000"/>
              </a:lnSpc>
            </a:pPr>
            <a:r>
              <a:rPr lang="en-US" sz="1100" dirty="0" err="1"/>
              <a:t>redirect.gre</a:t>
            </a:r>
            <a:r>
              <a:rPr lang="en-US" sz="1100" dirty="0"/>
              <a:t> starts a </a:t>
            </a:r>
            <a:r>
              <a:rPr lang="en-US" sz="1100" dirty="0" err="1"/>
              <a:t>gre</a:t>
            </a:r>
            <a:r>
              <a:rPr lang="en-US" sz="1100" dirty="0"/>
              <a:t> redirect</a:t>
            </a:r>
          </a:p>
          <a:p>
            <a:pPr>
              <a:lnSpc>
                <a:spcPct val="80000"/>
              </a:lnSpc>
            </a:pPr>
            <a:r>
              <a:rPr lang="en-US" sz="1100" dirty="0" err="1"/>
              <a:t>redirect.tcp</a:t>
            </a:r>
            <a:r>
              <a:rPr lang="en-US" sz="1100" dirty="0"/>
              <a:t> starts a </a:t>
            </a:r>
            <a:r>
              <a:rPr lang="en-US" sz="1100" dirty="0" err="1"/>
              <a:t>tcp</a:t>
            </a:r>
            <a:r>
              <a:rPr lang="en-US" sz="1100" dirty="0"/>
              <a:t> port redirect</a:t>
            </a:r>
          </a:p>
          <a:p>
            <a:pPr>
              <a:lnSpc>
                <a:spcPct val="80000"/>
              </a:lnSpc>
            </a:pPr>
            <a:r>
              <a:rPr lang="en-US" sz="1100" dirty="0" err="1"/>
              <a:t>harvest.aol</a:t>
            </a:r>
            <a:r>
              <a:rPr lang="en-US" sz="1100" dirty="0"/>
              <a:t> makes the bot get </a:t>
            </a:r>
            <a:r>
              <a:rPr lang="en-US" sz="1100" dirty="0" err="1"/>
              <a:t>aol</a:t>
            </a:r>
            <a:r>
              <a:rPr lang="en-US" sz="1100" dirty="0"/>
              <a:t> stuff</a:t>
            </a:r>
          </a:p>
          <a:p>
            <a:pPr>
              <a:lnSpc>
                <a:spcPct val="80000"/>
              </a:lnSpc>
            </a:pPr>
            <a:r>
              <a:rPr lang="en-US" sz="1100" dirty="0" err="1"/>
              <a:t>harvest.cdkeys</a:t>
            </a:r>
            <a:r>
              <a:rPr lang="en-US" sz="1100" dirty="0"/>
              <a:t> makes the bot get a list of </a:t>
            </a:r>
            <a:r>
              <a:rPr lang="en-US" sz="1100" dirty="0" err="1"/>
              <a:t>cdkeys</a:t>
            </a:r>
            <a:endParaRPr lang="en-US" sz="1100" dirty="0"/>
          </a:p>
          <a:p>
            <a:pPr>
              <a:lnSpc>
                <a:spcPct val="80000"/>
              </a:lnSpc>
            </a:pPr>
            <a:r>
              <a:rPr lang="en-US" sz="1100" dirty="0" err="1"/>
              <a:t>harvest.emailshttp</a:t>
            </a:r>
            <a:r>
              <a:rPr lang="en-US" sz="1100" dirty="0"/>
              <a:t> makes the bot get a list of emails via http</a:t>
            </a:r>
          </a:p>
          <a:p>
            <a:pPr>
              <a:lnSpc>
                <a:spcPct val="80000"/>
              </a:lnSpc>
            </a:pPr>
            <a:r>
              <a:rPr lang="en-US" sz="1100" dirty="0" err="1"/>
              <a:t>harvest.emails</a:t>
            </a:r>
            <a:r>
              <a:rPr lang="en-US" sz="1100" dirty="0"/>
              <a:t> makes the bot get a list of emails</a:t>
            </a:r>
          </a:p>
          <a:p>
            <a:pPr>
              <a:lnSpc>
                <a:spcPct val="80000"/>
              </a:lnSpc>
            </a:pPr>
            <a:r>
              <a:rPr lang="en-US" sz="1100" dirty="0" err="1"/>
              <a:t>waste.server</a:t>
            </a:r>
            <a:r>
              <a:rPr lang="en-US" sz="1100" dirty="0"/>
              <a:t> changes the server the bot connects to</a:t>
            </a:r>
          </a:p>
          <a:p>
            <a:pPr>
              <a:lnSpc>
                <a:spcPct val="80000"/>
              </a:lnSpc>
            </a:pPr>
            <a:r>
              <a:rPr lang="en-US" sz="1100" dirty="0" err="1"/>
              <a:t>waste.reconnect</a:t>
            </a:r>
            <a:r>
              <a:rPr lang="en-US" sz="1100" dirty="0"/>
              <a:t> reconnects to the server</a:t>
            </a:r>
          </a:p>
          <a:p>
            <a:pPr>
              <a:lnSpc>
                <a:spcPct val="80000"/>
              </a:lnSpc>
            </a:pPr>
            <a:r>
              <a:rPr lang="en-US" sz="1100" dirty="0" err="1"/>
              <a:t>waste.raw</a:t>
            </a:r>
            <a:r>
              <a:rPr lang="en-US" sz="1100" dirty="0"/>
              <a:t> sends a raw message to the waste server</a:t>
            </a:r>
          </a:p>
          <a:p>
            <a:pPr>
              <a:lnSpc>
                <a:spcPct val="80000"/>
              </a:lnSpc>
            </a:pPr>
            <a:r>
              <a:rPr lang="en-US" sz="1100" dirty="0" err="1"/>
              <a:t>waste.quit</a:t>
            </a:r>
            <a:endParaRPr lang="en-US" sz="1100" dirty="0"/>
          </a:p>
          <a:p>
            <a:pPr>
              <a:lnSpc>
                <a:spcPct val="80000"/>
              </a:lnSpc>
            </a:pPr>
            <a:r>
              <a:rPr lang="en-US" sz="1100" dirty="0" err="1"/>
              <a:t>waste.privmsg</a:t>
            </a:r>
            <a:r>
              <a:rPr lang="en-US" sz="1100" dirty="0"/>
              <a:t> sends a </a:t>
            </a:r>
            <a:r>
              <a:rPr lang="en-US" sz="1100" dirty="0" err="1"/>
              <a:t>privmsg</a:t>
            </a:r>
            <a:endParaRPr lang="en-US" sz="1100" dirty="0"/>
          </a:p>
          <a:p>
            <a:pPr>
              <a:lnSpc>
                <a:spcPct val="80000"/>
              </a:lnSpc>
            </a:pPr>
            <a:r>
              <a:rPr lang="en-US" sz="1100" dirty="0" err="1"/>
              <a:t>waste.part</a:t>
            </a:r>
            <a:r>
              <a:rPr lang="en-US" sz="1100" dirty="0"/>
              <a:t> makes the bot part a channel</a:t>
            </a:r>
          </a:p>
          <a:p>
            <a:pPr>
              <a:lnSpc>
                <a:spcPct val="80000"/>
              </a:lnSpc>
            </a:pPr>
            <a:r>
              <a:rPr lang="en-US" sz="1100" dirty="0" err="1"/>
              <a:t>waste.netinfo</a:t>
            </a:r>
            <a:r>
              <a:rPr lang="en-US" sz="1100" dirty="0"/>
              <a:t> prints </a:t>
            </a:r>
            <a:r>
              <a:rPr lang="en-US" sz="1100" dirty="0" err="1"/>
              <a:t>netinfo</a:t>
            </a:r>
            <a:endParaRPr lang="en-US" sz="1100" dirty="0"/>
          </a:p>
          <a:p>
            <a:pPr>
              <a:lnSpc>
                <a:spcPct val="80000"/>
              </a:lnSpc>
            </a:pPr>
            <a:r>
              <a:rPr lang="en-US" sz="1100" dirty="0" err="1"/>
              <a:t>waste.mode</a:t>
            </a:r>
            <a:r>
              <a:rPr lang="en-US" sz="1100" dirty="0"/>
              <a:t> lets the bot perform a mode change</a:t>
            </a:r>
          </a:p>
          <a:p>
            <a:pPr>
              <a:lnSpc>
                <a:spcPct val="80000"/>
              </a:lnSpc>
            </a:pPr>
            <a:r>
              <a:rPr lang="en-US" sz="1100" dirty="0" err="1"/>
              <a:t>waste.join</a:t>
            </a:r>
            <a:r>
              <a:rPr lang="en-US" sz="1100" dirty="0"/>
              <a:t> makes the bot join a channel</a:t>
            </a:r>
          </a:p>
          <a:p>
            <a:pPr>
              <a:lnSpc>
                <a:spcPct val="80000"/>
              </a:lnSpc>
            </a:pPr>
            <a:r>
              <a:rPr lang="en-US" sz="1100" dirty="0" err="1"/>
              <a:t>waste.gethost</a:t>
            </a:r>
            <a:r>
              <a:rPr lang="en-US" sz="1100" dirty="0"/>
              <a:t> prints </a:t>
            </a:r>
            <a:r>
              <a:rPr lang="en-US" sz="1100" dirty="0" err="1"/>
              <a:t>netinfo</a:t>
            </a:r>
            <a:r>
              <a:rPr lang="en-US" sz="1100" dirty="0"/>
              <a:t> when host matches</a:t>
            </a:r>
          </a:p>
          <a:p>
            <a:pPr>
              <a:lnSpc>
                <a:spcPct val="80000"/>
              </a:lnSpc>
            </a:pPr>
            <a:r>
              <a:rPr lang="en-US" sz="1100" dirty="0" err="1"/>
              <a:t>waste.getedu</a:t>
            </a:r>
            <a:r>
              <a:rPr lang="en-US" sz="1100" dirty="0"/>
              <a:t> prints </a:t>
            </a:r>
            <a:r>
              <a:rPr lang="en-US" sz="1100" dirty="0" err="1"/>
              <a:t>netinfo</a:t>
            </a:r>
            <a:r>
              <a:rPr lang="en-US" sz="1100" dirty="0"/>
              <a:t> when the bot is .</a:t>
            </a:r>
            <a:r>
              <a:rPr lang="en-US" sz="1100" dirty="0" err="1"/>
              <a:t>edu</a:t>
            </a:r>
            <a:endParaRPr lang="en-US" sz="1100" dirty="0"/>
          </a:p>
          <a:p>
            <a:pPr>
              <a:lnSpc>
                <a:spcPct val="80000"/>
              </a:lnSpc>
            </a:pPr>
            <a:r>
              <a:rPr lang="en-US" sz="1100" dirty="0" err="1"/>
              <a:t>waste.action</a:t>
            </a:r>
            <a:r>
              <a:rPr lang="en-US" sz="1100" dirty="0"/>
              <a:t> lets the bot perform an action</a:t>
            </a:r>
          </a:p>
          <a:p>
            <a:pPr>
              <a:lnSpc>
                <a:spcPct val="80000"/>
              </a:lnSpc>
            </a:pPr>
            <a:r>
              <a:rPr lang="en-US" sz="1100" dirty="0" err="1"/>
              <a:t>waste.disconnect</a:t>
            </a:r>
            <a:r>
              <a:rPr lang="en-US" sz="1100" dirty="0"/>
              <a:t> disconnects the bot from waste </a:t>
            </a:r>
          </a:p>
        </p:txBody>
      </p:sp>
    </p:spTree>
    <p:extLst>
      <p:ext uri="{BB962C8B-B14F-4D97-AF65-F5344CB8AC3E}">
        <p14:creationId xmlns:p14="http://schemas.microsoft.com/office/powerpoint/2010/main" val="1252360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741601" y="-341178"/>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433440" y="903828"/>
            <a:ext cx="10813680" cy="8649380"/>
          </a:xfrm>
        </p:spPr>
        <p:txBody>
          <a:bodyPr/>
          <a:lstStyle/>
          <a:p>
            <a:r>
              <a:rPr lang="en-US" sz="2800" b="1" dirty="0" smtClean="0"/>
              <a:t>2003:</a:t>
            </a:r>
            <a:r>
              <a:rPr lang="en-US" sz="2800" dirty="0" smtClean="0"/>
              <a:t> </a:t>
            </a:r>
            <a:r>
              <a:rPr lang="en-US" sz="2800" dirty="0" err="1" smtClean="0"/>
              <a:t>Rbot</a:t>
            </a:r>
            <a:r>
              <a:rPr lang="en-US" sz="2800" dirty="0"/>
              <a:t> </a:t>
            </a:r>
            <a:r>
              <a:rPr lang="en-US" sz="2800" dirty="0" smtClean="0"/>
              <a:t>- </a:t>
            </a:r>
            <a:r>
              <a:rPr lang="en-US" sz="2800" dirty="0"/>
              <a:t>U</a:t>
            </a:r>
            <a:r>
              <a:rPr lang="en-US" sz="2800" dirty="0" smtClean="0"/>
              <a:t>ses </a:t>
            </a:r>
            <a:r>
              <a:rPr lang="en-US" sz="2800" dirty="0"/>
              <a:t>encryption to evade </a:t>
            </a:r>
            <a:r>
              <a:rPr lang="en-US" sz="2800" dirty="0" smtClean="0"/>
              <a:t>detection</a:t>
            </a:r>
          </a:p>
          <a:p>
            <a:endParaRPr lang="en-US" sz="2800" dirty="0"/>
          </a:p>
          <a:p>
            <a:r>
              <a:rPr lang="en-US" sz="2800" b="1" dirty="0" smtClean="0"/>
              <a:t>2004:</a:t>
            </a:r>
            <a:r>
              <a:rPr lang="en-US" sz="2800" dirty="0" smtClean="0"/>
              <a:t> </a:t>
            </a:r>
            <a:r>
              <a:rPr lang="en-US" sz="2800" dirty="0" err="1" smtClean="0"/>
              <a:t>Polybot</a:t>
            </a:r>
            <a:r>
              <a:rPr lang="en-US" sz="2800" dirty="0" smtClean="0"/>
              <a:t> - </a:t>
            </a:r>
            <a:r>
              <a:rPr lang="en-US" sz="2800" dirty="0"/>
              <a:t>A</a:t>
            </a:r>
            <a:r>
              <a:rPr lang="en-US" sz="2800" dirty="0" smtClean="0"/>
              <a:t>dds polymorphism</a:t>
            </a:r>
          </a:p>
          <a:p>
            <a:endParaRPr lang="en-US" sz="2800" dirty="0"/>
          </a:p>
          <a:p>
            <a:r>
              <a:rPr lang="en-US" sz="2800" b="1" dirty="0"/>
              <a:t>Mar </a:t>
            </a:r>
            <a:r>
              <a:rPr lang="en-US" sz="2800" b="1" dirty="0" smtClean="0"/>
              <a:t>2006: </a:t>
            </a:r>
            <a:r>
              <a:rPr lang="en-US" sz="2800" dirty="0" err="1" smtClean="0"/>
              <a:t>SpamThru</a:t>
            </a:r>
            <a:r>
              <a:rPr lang="en-US" sz="2800" dirty="0"/>
              <a:t> </a:t>
            </a:r>
            <a:r>
              <a:rPr lang="en-US" sz="2800" dirty="0" smtClean="0"/>
              <a:t>- </a:t>
            </a:r>
            <a:r>
              <a:rPr lang="en-US" sz="2800" dirty="0"/>
              <a:t>P2P </a:t>
            </a:r>
            <a:r>
              <a:rPr lang="en-US" sz="2800" dirty="0" smtClean="0"/>
              <a:t>bot</a:t>
            </a:r>
          </a:p>
          <a:p>
            <a:endParaRPr lang="en-US" sz="2800" dirty="0"/>
          </a:p>
          <a:p>
            <a:r>
              <a:rPr lang="en-US" sz="2800" b="1" dirty="0"/>
              <a:t>Apr </a:t>
            </a:r>
            <a:r>
              <a:rPr lang="en-US" sz="2800" b="1" dirty="0" smtClean="0"/>
              <a:t>2006: </a:t>
            </a:r>
            <a:r>
              <a:rPr lang="en-US" sz="2800" dirty="0" err="1" smtClean="0"/>
              <a:t>Nugache</a:t>
            </a:r>
            <a:r>
              <a:rPr lang="en-US" sz="2800" dirty="0"/>
              <a:t> </a:t>
            </a:r>
            <a:r>
              <a:rPr lang="en-US" sz="2800" dirty="0" smtClean="0"/>
              <a:t>- </a:t>
            </a:r>
            <a:r>
              <a:rPr lang="en-US" sz="2800" dirty="0"/>
              <a:t>P2P bot, distributed via </a:t>
            </a:r>
            <a:r>
              <a:rPr lang="en-US" sz="2800" dirty="0" err="1"/>
              <a:t>trojaned</a:t>
            </a:r>
            <a:r>
              <a:rPr lang="en-US" sz="2800" dirty="0"/>
              <a:t> downloads on freeware sites.  Author arrested Sep </a:t>
            </a:r>
            <a:r>
              <a:rPr lang="en-US" sz="2800" dirty="0" smtClean="0"/>
              <a:t>2007.</a:t>
            </a:r>
          </a:p>
          <a:p>
            <a:endParaRPr lang="en-US" sz="2800" dirty="0"/>
          </a:p>
          <a:p>
            <a:r>
              <a:rPr lang="en-US" sz="2800" b="1" dirty="0" smtClean="0"/>
              <a:t>2006-2011:</a:t>
            </a:r>
            <a:r>
              <a:rPr lang="en-US" sz="2800" dirty="0" smtClean="0"/>
              <a:t> </a:t>
            </a:r>
            <a:r>
              <a:rPr lang="en-US" sz="2800" dirty="0" err="1" smtClean="0"/>
              <a:t>Rustock</a:t>
            </a:r>
            <a:r>
              <a:rPr lang="en-US" sz="2800" dirty="0"/>
              <a:t> </a:t>
            </a:r>
            <a:r>
              <a:rPr lang="en-US" sz="2800" dirty="0" smtClean="0"/>
              <a:t>- </a:t>
            </a:r>
            <a:r>
              <a:rPr lang="en-US" sz="2800" dirty="0"/>
              <a:t>Major spammer. </a:t>
            </a:r>
            <a:r>
              <a:rPr lang="en-US" sz="2800" dirty="0" err="1"/>
              <a:t>Atrivo</a:t>
            </a:r>
            <a:r>
              <a:rPr lang="en-US" sz="2800" dirty="0"/>
              <a:t> takedown Sep 2008, </a:t>
            </a:r>
            <a:r>
              <a:rPr lang="en-US" sz="2800" dirty="0" err="1"/>
              <a:t>McColo</a:t>
            </a:r>
            <a:r>
              <a:rPr lang="en-US" sz="2800" dirty="0"/>
              <a:t> takedown Nov 11, 2008</a:t>
            </a:r>
            <a:r>
              <a:rPr lang="en-US" sz="2800" dirty="0" smtClean="0"/>
              <a:t>.</a:t>
            </a:r>
          </a:p>
          <a:p>
            <a:endParaRPr lang="en-US" sz="2800" dirty="0"/>
          </a:p>
          <a:p>
            <a:r>
              <a:rPr lang="en-US" sz="2800" b="1" dirty="0"/>
              <a:t>Jan 2007-late </a:t>
            </a:r>
            <a:r>
              <a:rPr lang="en-US" sz="2800" b="1" dirty="0" smtClean="0"/>
              <a:t>2008: </a:t>
            </a:r>
            <a:r>
              <a:rPr lang="en-US" sz="2800" dirty="0"/>
              <a:t>Storm/</a:t>
            </a:r>
            <a:r>
              <a:rPr lang="en-US" sz="2800" dirty="0" err="1"/>
              <a:t>Peacomm</a:t>
            </a:r>
            <a:r>
              <a:rPr lang="en-US" sz="2800" dirty="0"/>
              <a:t> </a:t>
            </a:r>
            <a:r>
              <a:rPr lang="en-US" sz="2800" dirty="0" smtClean="0"/>
              <a:t>trojan</a:t>
            </a:r>
            <a:r>
              <a:rPr lang="en-US" sz="2800" dirty="0"/>
              <a:t> </a:t>
            </a:r>
            <a:r>
              <a:rPr lang="en-US" sz="2800" dirty="0" smtClean="0"/>
              <a:t>- P2P; massive </a:t>
            </a:r>
            <a:r>
              <a:rPr lang="en-US" sz="2800" dirty="0"/>
              <a:t>spammer. RBN connection? 20% of spam in 2008</a:t>
            </a:r>
            <a:r>
              <a:rPr lang="en-US" sz="2800" dirty="0" smtClean="0"/>
              <a:t>.</a:t>
            </a:r>
          </a:p>
          <a:p>
            <a:endParaRPr lang="en-US" sz="2800" dirty="0"/>
          </a:p>
          <a:p>
            <a:r>
              <a:rPr lang="en-US" sz="2800" b="1" dirty="0" smtClean="0"/>
              <a:t>2007:</a:t>
            </a:r>
            <a:r>
              <a:rPr lang="en-US" sz="2800" dirty="0" smtClean="0"/>
              <a:t> </a:t>
            </a:r>
            <a:r>
              <a:rPr lang="en-US" sz="2800" dirty="0" err="1" smtClean="0"/>
              <a:t>Srizbi</a:t>
            </a:r>
            <a:r>
              <a:rPr lang="en-US" sz="2800" dirty="0"/>
              <a:t> </a:t>
            </a:r>
            <a:r>
              <a:rPr lang="en-US" sz="2800" dirty="0" smtClean="0"/>
              <a:t>- </a:t>
            </a:r>
            <a:r>
              <a:rPr lang="en-US" sz="2800" dirty="0"/>
              <a:t>U</a:t>
            </a:r>
            <a:r>
              <a:rPr lang="en-US" sz="2800" dirty="0" smtClean="0"/>
              <a:t>sed </a:t>
            </a:r>
            <a:r>
              <a:rPr lang="en-US" sz="2800" dirty="0" err="1"/>
              <a:t>Mpack</a:t>
            </a:r>
            <a:r>
              <a:rPr lang="en-US" sz="2800" dirty="0"/>
              <a:t>, Reactor Mailer, bypassed host firewall. Similar to </a:t>
            </a:r>
            <a:r>
              <a:rPr lang="en-US" sz="2800" dirty="0" err="1"/>
              <a:t>Rustock</a:t>
            </a:r>
            <a:r>
              <a:rPr lang="en-US" sz="2800" dirty="0"/>
              <a:t>. Was largest botnet for a time. </a:t>
            </a:r>
            <a:r>
              <a:rPr lang="en-US" sz="2800" dirty="0" err="1"/>
              <a:t>McColo</a:t>
            </a:r>
            <a:r>
              <a:rPr lang="en-US" sz="2800" dirty="0"/>
              <a:t>.</a:t>
            </a:r>
          </a:p>
          <a:p>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15</a:t>
            </a:fld>
            <a:endParaRPr lang="en-US"/>
          </a:p>
        </p:txBody>
      </p:sp>
    </p:spTree>
    <p:extLst>
      <p:ext uri="{BB962C8B-B14F-4D97-AF65-F5344CB8AC3E}">
        <p14:creationId xmlns:p14="http://schemas.microsoft.com/office/powerpoint/2010/main" val="17402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1" y="0"/>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650161" y="1371600"/>
            <a:ext cx="11054159" cy="7882128"/>
          </a:xfrm>
        </p:spPr>
        <p:txBody>
          <a:bodyPr/>
          <a:lstStyle/>
          <a:p>
            <a:r>
              <a:rPr lang="en-US" sz="2800" b="1" dirty="0" smtClean="0"/>
              <a:t>2007:</a:t>
            </a:r>
            <a:r>
              <a:rPr lang="en-US" sz="2800" dirty="0" smtClean="0"/>
              <a:t> </a:t>
            </a:r>
            <a:r>
              <a:rPr lang="en-US" sz="2800" dirty="0" err="1"/>
              <a:t>Cutwail</a:t>
            </a:r>
            <a:r>
              <a:rPr lang="en-US" sz="2800" dirty="0"/>
              <a:t> </a:t>
            </a:r>
            <a:r>
              <a:rPr lang="en-US" sz="2800" dirty="0" smtClean="0"/>
              <a:t>trojan</a:t>
            </a:r>
            <a:r>
              <a:rPr lang="en-US" sz="2800" dirty="0"/>
              <a:t> </a:t>
            </a:r>
            <a:r>
              <a:rPr lang="en-US" sz="2800" dirty="0" smtClean="0"/>
              <a:t>- </a:t>
            </a:r>
            <a:r>
              <a:rPr lang="en-US" sz="2800" dirty="0"/>
              <a:t>R</a:t>
            </a:r>
            <a:r>
              <a:rPr lang="en-US" sz="2800" dirty="0" smtClean="0"/>
              <a:t>ootkit</a:t>
            </a:r>
            <a:r>
              <a:rPr lang="en-US" sz="2800" dirty="0"/>
              <a:t>, DDoS and spam bot. 1.5M-2M bots. C&amp;C taken down when ISP 3FN was taken down by the FTC on June 4, 2009.</a:t>
            </a:r>
          </a:p>
          <a:p>
            <a:endParaRPr lang="en-US" sz="2800" b="1" dirty="0" smtClean="0"/>
          </a:p>
          <a:p>
            <a:r>
              <a:rPr lang="en-US" sz="2800" b="1" dirty="0" smtClean="0"/>
              <a:t>2007-2012:</a:t>
            </a:r>
            <a:r>
              <a:rPr lang="en-US" sz="2800" dirty="0" smtClean="0"/>
              <a:t> Zeus - </a:t>
            </a:r>
            <a:r>
              <a:rPr lang="en-US" sz="2800" dirty="0"/>
              <a:t>financial info stealer, variants of software sold for $500-$15K. Still prevalent. </a:t>
            </a:r>
            <a:r>
              <a:rPr lang="en-US" sz="2800" dirty="0" err="1"/>
              <a:t>Configs</a:t>
            </a:r>
            <a:r>
              <a:rPr lang="en-US" sz="2800" dirty="0"/>
              <a:t> stored in AWS EC2, use of Google, Twitter, Facebook.</a:t>
            </a:r>
          </a:p>
          <a:p>
            <a:endParaRPr lang="en-US" sz="2800" b="1" dirty="0" smtClean="0"/>
          </a:p>
          <a:p>
            <a:r>
              <a:rPr lang="en-US" sz="2800" b="1" dirty="0" smtClean="0"/>
              <a:t>2008-2009: </a:t>
            </a:r>
            <a:r>
              <a:rPr lang="en-US" sz="2800" dirty="0" err="1" smtClean="0"/>
              <a:t>Torpig</a:t>
            </a:r>
            <a:r>
              <a:rPr lang="en-US" sz="2800" dirty="0" smtClean="0"/>
              <a:t>/</a:t>
            </a:r>
            <a:r>
              <a:rPr lang="en-US" sz="2800" dirty="0" err="1" smtClean="0"/>
              <a:t>Anserin</a:t>
            </a:r>
            <a:r>
              <a:rPr lang="en-US" sz="2800" dirty="0"/>
              <a:t> </a:t>
            </a:r>
            <a:r>
              <a:rPr lang="en-US" sz="2800" dirty="0" smtClean="0"/>
              <a:t>- </a:t>
            </a:r>
            <a:r>
              <a:rPr lang="en-US" sz="2800" dirty="0"/>
              <a:t>F</a:t>
            </a:r>
            <a:r>
              <a:rPr lang="en-US" sz="2800" dirty="0" smtClean="0"/>
              <a:t>inancial </a:t>
            </a:r>
            <a:r>
              <a:rPr lang="en-US" sz="2800" dirty="0"/>
              <a:t>info stealer. Includes </a:t>
            </a:r>
            <a:r>
              <a:rPr lang="en-US" sz="2800" dirty="0" err="1"/>
              <a:t>Mebroot</a:t>
            </a:r>
            <a:r>
              <a:rPr lang="en-US" sz="2800" dirty="0"/>
              <a:t> rootkit. UCSB researchers temporarily controlled for 10 days in 2009.</a:t>
            </a:r>
          </a:p>
          <a:p>
            <a:endParaRPr lang="en-US" sz="2800" b="1" dirty="0" smtClean="0"/>
          </a:p>
          <a:p>
            <a:r>
              <a:rPr lang="en-US" sz="2800" b="1" dirty="0" smtClean="0"/>
              <a:t>Nov. 2008: </a:t>
            </a:r>
            <a:r>
              <a:rPr lang="en-US" sz="2800" dirty="0" err="1"/>
              <a:t>Conficker</a:t>
            </a:r>
            <a:r>
              <a:rPr lang="en-US" sz="2800" dirty="0"/>
              <a:t> </a:t>
            </a:r>
            <a:r>
              <a:rPr lang="en-US" sz="2800" dirty="0" smtClean="0"/>
              <a:t>worm - Variants </a:t>
            </a:r>
            <a:r>
              <a:rPr lang="en-US" sz="2800" dirty="0"/>
              <a:t>A-E, end action of A-D was to update to subsequent versions; disabled Windows update and AV. Variant E (Apr 2009) installed </a:t>
            </a:r>
            <a:r>
              <a:rPr lang="en-US" sz="2800" dirty="0" err="1"/>
              <a:t>Waledac</a:t>
            </a:r>
            <a:r>
              <a:rPr lang="en-US" sz="2800" dirty="0"/>
              <a:t> </a:t>
            </a:r>
            <a:r>
              <a:rPr lang="en-US" sz="2800" dirty="0" err="1"/>
              <a:t>spambot</a:t>
            </a:r>
            <a:r>
              <a:rPr lang="en-US" sz="2800" dirty="0"/>
              <a:t> and </a:t>
            </a:r>
            <a:r>
              <a:rPr lang="en-US" sz="2800" dirty="0" err="1"/>
              <a:t>SpyProtect</a:t>
            </a:r>
            <a:r>
              <a:rPr lang="en-US" sz="2800" dirty="0"/>
              <a:t> scareware. Massive propagation (10.5M+). </a:t>
            </a:r>
            <a:r>
              <a:rPr lang="en-US" sz="2800" dirty="0" smtClean="0"/>
              <a:t>             On </a:t>
            </a:r>
            <a:r>
              <a:rPr lang="en-US" sz="2800" dirty="0"/>
              <a:t>May 3, 2009, variant E deleted itself and left C.</a:t>
            </a:r>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16</a:t>
            </a:fld>
            <a:endParaRPr lang="en-US"/>
          </a:p>
        </p:txBody>
      </p:sp>
    </p:spTree>
    <p:extLst>
      <p:ext uri="{BB962C8B-B14F-4D97-AF65-F5344CB8AC3E}">
        <p14:creationId xmlns:p14="http://schemas.microsoft.com/office/powerpoint/2010/main" val="1053986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Botnet Evolution: History</a:t>
            </a:r>
            <a:endParaRPr lang="en-US" dirty="0"/>
          </a:p>
        </p:txBody>
      </p:sp>
      <p:sp>
        <p:nvSpPr>
          <p:cNvPr id="2" name="Content Placeholder 1"/>
          <p:cNvSpPr>
            <a:spLocks noGrp="1"/>
          </p:cNvSpPr>
          <p:nvPr>
            <p:ph idx="1"/>
          </p:nvPr>
        </p:nvSpPr>
        <p:spPr/>
        <p:txBody>
          <a:bodyPr/>
          <a:lstStyle/>
          <a:p>
            <a:pPr marL="0" indent="0">
              <a:buNone/>
            </a:pPr>
            <a:r>
              <a:rPr lang="en-US" sz="2800" b="1" dirty="0"/>
              <a:t>Dec </a:t>
            </a:r>
            <a:r>
              <a:rPr lang="en-US" sz="2800" b="1" dirty="0" smtClean="0"/>
              <a:t>2008: </a:t>
            </a:r>
            <a:r>
              <a:rPr lang="en-US" sz="2800" dirty="0" err="1" smtClean="0"/>
              <a:t>Koobface</a:t>
            </a:r>
            <a:r>
              <a:rPr lang="en-US" sz="2800" dirty="0"/>
              <a:t> -</a:t>
            </a:r>
            <a:r>
              <a:rPr lang="en-US" sz="2800" dirty="0" smtClean="0"/>
              <a:t> </a:t>
            </a:r>
            <a:r>
              <a:rPr lang="en-US" sz="2800" dirty="0"/>
              <a:t>Social network C&amp;C, had Mac version. </a:t>
            </a:r>
            <a:r>
              <a:rPr lang="en-US" sz="2800" dirty="0" smtClean="0"/>
              <a:t>             Click </a:t>
            </a:r>
            <a:r>
              <a:rPr lang="en-US" sz="2800" dirty="0"/>
              <a:t>fraud, scareware sales. Gang exposed in NY Times.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44" y="3509391"/>
            <a:ext cx="12678133" cy="5848350"/>
          </a:xfrm>
          <a:prstGeom prst="rect">
            <a:avLst/>
          </a:prstGeom>
        </p:spPr>
      </p:pic>
    </p:spTree>
    <p:extLst>
      <p:ext uri="{BB962C8B-B14F-4D97-AF65-F5344CB8AC3E}">
        <p14:creationId xmlns:p14="http://schemas.microsoft.com/office/powerpoint/2010/main" val="2080425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0" y="-353172"/>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433440" y="1271370"/>
            <a:ext cx="11252592" cy="8906255"/>
          </a:xfrm>
        </p:spPr>
        <p:txBody>
          <a:bodyPr/>
          <a:lstStyle/>
          <a:p>
            <a:r>
              <a:rPr lang="en-US" sz="2600" b="1" dirty="0" smtClean="0"/>
              <a:t>2009: </a:t>
            </a:r>
            <a:r>
              <a:rPr lang="en-US" sz="2600" dirty="0" err="1" smtClean="0"/>
              <a:t>Grum</a:t>
            </a:r>
            <a:r>
              <a:rPr lang="en-US" sz="2600" dirty="0" smtClean="0"/>
              <a:t>/</a:t>
            </a:r>
            <a:r>
              <a:rPr lang="en-US" sz="2600" dirty="0" err="1" smtClean="0"/>
              <a:t>Tedroo</a:t>
            </a:r>
            <a:r>
              <a:rPr lang="en-US" sz="2600" dirty="0" smtClean="0"/>
              <a:t> -Spammer</a:t>
            </a:r>
            <a:r>
              <a:rPr lang="en-US" sz="2600" dirty="0"/>
              <a:t>, generated 26% of spam in March 2010.</a:t>
            </a:r>
          </a:p>
          <a:p>
            <a:endParaRPr lang="en-US" sz="2600" b="1" dirty="0" smtClean="0"/>
          </a:p>
          <a:p>
            <a:r>
              <a:rPr lang="en-US" sz="2600" b="1" dirty="0" smtClean="0"/>
              <a:t>Mar 2009: </a:t>
            </a:r>
            <a:r>
              <a:rPr lang="en-US" sz="2600" dirty="0" err="1" smtClean="0"/>
              <a:t>Coreflood</a:t>
            </a:r>
            <a:r>
              <a:rPr lang="en-US" sz="2600" dirty="0"/>
              <a:t> </a:t>
            </a:r>
            <a:r>
              <a:rPr lang="en-US" sz="2600" dirty="0" smtClean="0"/>
              <a:t>- </a:t>
            </a:r>
            <a:r>
              <a:rPr lang="en-US" sz="2600" dirty="0"/>
              <a:t>I</a:t>
            </a:r>
            <a:r>
              <a:rPr lang="en-US" sz="2600" dirty="0" smtClean="0"/>
              <a:t>nfo </a:t>
            </a:r>
            <a:r>
              <a:rPr lang="en-US" sz="2600" dirty="0"/>
              <a:t>stealer, taken down Apr 2011 (FBI w/ISC).</a:t>
            </a:r>
          </a:p>
          <a:p>
            <a:endParaRPr lang="en-US" sz="2600" b="1" dirty="0" smtClean="0"/>
          </a:p>
          <a:p>
            <a:r>
              <a:rPr lang="en-US" sz="2600" b="1" dirty="0" smtClean="0"/>
              <a:t>Apr 2009: </a:t>
            </a:r>
            <a:r>
              <a:rPr lang="en-US" sz="2600" dirty="0" err="1" smtClean="0"/>
              <a:t>Waledac</a:t>
            </a:r>
            <a:r>
              <a:rPr lang="en-US" sz="2600" dirty="0" smtClean="0"/>
              <a:t> - Spammer</a:t>
            </a:r>
            <a:r>
              <a:rPr lang="en-US" sz="2600" dirty="0"/>
              <a:t>. 1% of spam volume. Microsoft takedown of C&amp;C domains Feb. 2010, spam domains Sep. 2010.</a:t>
            </a:r>
          </a:p>
          <a:p>
            <a:endParaRPr lang="en-US" sz="2600" b="1" dirty="0" smtClean="0"/>
          </a:p>
          <a:p>
            <a:r>
              <a:rPr lang="en-US" sz="2600" b="1" dirty="0" smtClean="0"/>
              <a:t>May 2009: </a:t>
            </a:r>
            <a:r>
              <a:rPr lang="en-US" sz="2600" dirty="0" err="1"/>
              <a:t>Bredolab</a:t>
            </a:r>
            <a:r>
              <a:rPr lang="en-US" sz="2600" dirty="0"/>
              <a:t> </a:t>
            </a:r>
            <a:r>
              <a:rPr lang="en-US" sz="2600" dirty="0" smtClean="0"/>
              <a:t>trojan</a:t>
            </a:r>
            <a:r>
              <a:rPr lang="en-US" sz="2600" dirty="0"/>
              <a:t> </a:t>
            </a:r>
            <a:r>
              <a:rPr lang="en-US" sz="2600" dirty="0" smtClean="0"/>
              <a:t>- </a:t>
            </a:r>
            <a:r>
              <a:rPr lang="en-US" sz="2600" dirty="0"/>
              <a:t>B</a:t>
            </a:r>
            <a:r>
              <a:rPr lang="en-US" sz="2600" dirty="0" smtClean="0"/>
              <a:t>otnet</a:t>
            </a:r>
            <a:r>
              <a:rPr lang="en-US" sz="2600" dirty="0"/>
              <a:t>. 30M bots, 143 C&amp;C seized by Dutch police Oct. 25, 2010, Armenian suspect arrested.</a:t>
            </a:r>
          </a:p>
          <a:p>
            <a:endParaRPr lang="en-US" sz="2600" b="1" dirty="0" smtClean="0"/>
          </a:p>
          <a:p>
            <a:r>
              <a:rPr lang="en-US" sz="2600" b="1" dirty="0" smtClean="0"/>
              <a:t>2009: </a:t>
            </a:r>
            <a:r>
              <a:rPr lang="en-US" sz="2600" dirty="0" smtClean="0"/>
              <a:t>Aurora - Google attacked.</a:t>
            </a:r>
          </a:p>
          <a:p>
            <a:endParaRPr lang="en-US" sz="2600" b="1" dirty="0" smtClean="0"/>
          </a:p>
          <a:p>
            <a:r>
              <a:rPr lang="en-US" sz="2600" b="1" dirty="0" smtClean="0"/>
              <a:t>2009:</a:t>
            </a:r>
            <a:r>
              <a:rPr lang="en-US" sz="2600" dirty="0" smtClean="0"/>
              <a:t> </a:t>
            </a:r>
            <a:r>
              <a:rPr lang="en-US" sz="2600" dirty="0"/>
              <a:t>Mariposa (Spain</a:t>
            </a:r>
            <a:r>
              <a:rPr lang="en-US" sz="2600" dirty="0" smtClean="0"/>
              <a:t>) - </a:t>
            </a:r>
            <a:r>
              <a:rPr lang="en-US" sz="2600" dirty="0"/>
              <a:t>I</a:t>
            </a:r>
            <a:r>
              <a:rPr lang="en-US" sz="2600" dirty="0" smtClean="0"/>
              <a:t>nfo </a:t>
            </a:r>
            <a:r>
              <a:rPr lang="en-US" sz="2600" dirty="0"/>
              <a:t>stealer, spam, </a:t>
            </a:r>
            <a:r>
              <a:rPr lang="en-US" sz="2600" dirty="0" smtClean="0"/>
              <a:t>DDoS. Taken </a:t>
            </a:r>
            <a:r>
              <a:rPr lang="en-US" sz="2600" dirty="0"/>
              <a:t>down by Spanish police (w/Panda Security</a:t>
            </a:r>
            <a:r>
              <a:rPr lang="en-US" sz="2600" dirty="0" smtClean="0"/>
              <a:t>), Dec </a:t>
            </a:r>
            <a:r>
              <a:rPr lang="en-US" sz="2600" dirty="0"/>
              <a:t>23. 8-12M bots.</a:t>
            </a:r>
          </a:p>
          <a:p>
            <a:endParaRPr lang="en-US" sz="2600" b="1" dirty="0" smtClean="0"/>
          </a:p>
          <a:p>
            <a:r>
              <a:rPr lang="en-US" sz="2600" b="1" dirty="0" smtClean="0"/>
              <a:t>Apr 2010: </a:t>
            </a:r>
            <a:r>
              <a:rPr lang="en-US" sz="2600" dirty="0"/>
              <a:t>Storm </a:t>
            </a:r>
            <a:r>
              <a:rPr lang="en-US" sz="2600" dirty="0" smtClean="0"/>
              <a:t>2 - Minus P2P</a:t>
            </a:r>
            <a:endParaRPr lang="en-US" sz="26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18</a:t>
            </a:fld>
            <a:endParaRPr lang="en-US"/>
          </a:p>
        </p:txBody>
      </p:sp>
    </p:spTree>
    <p:extLst>
      <p:ext uri="{BB962C8B-B14F-4D97-AF65-F5344CB8AC3E}">
        <p14:creationId xmlns:p14="http://schemas.microsoft.com/office/powerpoint/2010/main" val="765178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161" y="0"/>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1770738" y="1624542"/>
            <a:ext cx="9570096" cy="1299632"/>
          </a:xfrm>
        </p:spPr>
        <p:txBody>
          <a:bodyPr>
            <a:normAutofit lnSpcReduction="10000"/>
          </a:bodyPr>
          <a:lstStyle/>
          <a:p>
            <a:pPr marL="0" indent="0">
              <a:buNone/>
            </a:pPr>
            <a:r>
              <a:rPr lang="en-US" sz="2800" b="1" dirty="0" smtClean="0"/>
              <a:t>2011:</a:t>
            </a:r>
            <a:r>
              <a:rPr lang="en-US" sz="2800" dirty="0" smtClean="0"/>
              <a:t> </a:t>
            </a:r>
            <a:r>
              <a:rPr lang="en-US" sz="2800" dirty="0" err="1" smtClean="0"/>
              <a:t>DNSChanger</a:t>
            </a:r>
            <a:r>
              <a:rPr lang="en-US" sz="2800" dirty="0"/>
              <a:t> </a:t>
            </a:r>
            <a:r>
              <a:rPr lang="en-US" sz="2800" dirty="0" smtClean="0"/>
              <a:t>- </a:t>
            </a:r>
            <a:r>
              <a:rPr lang="en-US" sz="2800" dirty="0" err="1"/>
              <a:t>Esthost</a:t>
            </a:r>
            <a:r>
              <a:rPr lang="en-US" sz="2800" dirty="0"/>
              <a:t>/Rove </a:t>
            </a:r>
            <a:r>
              <a:rPr lang="en-US" sz="2800" dirty="0" smtClean="0"/>
              <a:t>Digital, redirected </a:t>
            </a:r>
            <a:r>
              <a:rPr lang="en-US" sz="2800" dirty="0"/>
              <a:t>6 million people to malicious websites, 4M bots. Nov 8: 100 servers seized in U.S., </a:t>
            </a:r>
            <a:r>
              <a:rPr lang="en-US" sz="2800" dirty="0" smtClean="0"/>
              <a:t>  6 </a:t>
            </a:r>
            <a:r>
              <a:rPr lang="en-US" sz="2800" dirty="0"/>
              <a:t>Estonians arrested.</a:t>
            </a:r>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202" y="3076760"/>
            <a:ext cx="8777169" cy="6179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3351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a:xfrm>
            <a:off x="2600643" y="974725"/>
            <a:ext cx="7801928" cy="7797800"/>
          </a:xfrm>
        </p:spPr>
        <p:txBody>
          <a:bodyPr/>
          <a:lstStyle/>
          <a:p>
            <a:endParaRPr lang="en-US" sz="3400" dirty="0"/>
          </a:p>
          <a:p>
            <a:endParaRPr lang="en-US" sz="3400" dirty="0"/>
          </a:p>
          <a:p>
            <a:r>
              <a:rPr lang="en-US" sz="3400" dirty="0"/>
              <a:t>What is a botnet?</a:t>
            </a:r>
          </a:p>
          <a:p>
            <a:r>
              <a:rPr lang="en-US" sz="3400" dirty="0"/>
              <a:t>Bot </a:t>
            </a:r>
            <a:r>
              <a:rPr lang="en-US" sz="3400" dirty="0" smtClean="0"/>
              <a:t>Lifecycle</a:t>
            </a:r>
            <a:endParaRPr lang="en-US" sz="3400" dirty="0"/>
          </a:p>
          <a:p>
            <a:r>
              <a:rPr lang="en-US" sz="3400" dirty="0"/>
              <a:t>Botnet E</a:t>
            </a:r>
            <a:r>
              <a:rPr lang="en-US" sz="3400" dirty="0" smtClean="0"/>
              <a:t>cosphere</a:t>
            </a:r>
            <a:endParaRPr lang="en-US" sz="3400" dirty="0"/>
          </a:p>
          <a:p>
            <a:r>
              <a:rPr lang="en-US" sz="3400" dirty="0"/>
              <a:t>Botnet </a:t>
            </a:r>
            <a:r>
              <a:rPr lang="en-US" sz="3400" dirty="0" smtClean="0"/>
              <a:t>History </a:t>
            </a:r>
            <a:r>
              <a:rPr lang="en-US" sz="3400" dirty="0"/>
              <a:t>&amp; </a:t>
            </a:r>
            <a:r>
              <a:rPr lang="en-US" sz="3400" dirty="0" smtClean="0"/>
              <a:t>Evolution</a:t>
            </a:r>
            <a:endParaRPr lang="en-US" sz="3400" dirty="0"/>
          </a:p>
          <a:p>
            <a:r>
              <a:rPr lang="en-US" sz="3400" dirty="0"/>
              <a:t>Defense</a:t>
            </a:r>
          </a:p>
          <a:p>
            <a:r>
              <a:rPr lang="en-US" sz="3400" dirty="0"/>
              <a:t>Offense</a:t>
            </a:r>
          </a:p>
          <a:p>
            <a:r>
              <a:rPr lang="en-US" sz="3400" dirty="0"/>
              <a:t>Future</a:t>
            </a:r>
          </a:p>
          <a:p>
            <a:r>
              <a:rPr lang="en-US" sz="3400" dirty="0"/>
              <a:t>Q&amp;A</a:t>
            </a:r>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Tree>
    <p:extLst>
      <p:ext uri="{BB962C8B-B14F-4D97-AF65-F5344CB8AC3E}">
        <p14:creationId xmlns:p14="http://schemas.microsoft.com/office/powerpoint/2010/main" val="582355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161" y="-176586"/>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1658736" y="1624543"/>
            <a:ext cx="9460368" cy="2087921"/>
          </a:xfrm>
        </p:spPr>
        <p:txBody>
          <a:bodyPr/>
          <a:lstStyle/>
          <a:p>
            <a:pPr marL="0" indent="0">
              <a:buNone/>
            </a:pPr>
            <a:r>
              <a:rPr lang="en-US" sz="2800" b="1" dirty="0" smtClean="0"/>
              <a:t>2011</a:t>
            </a:r>
            <a:r>
              <a:rPr lang="en-US" sz="2800" dirty="0" smtClean="0"/>
              <a:t>: </a:t>
            </a:r>
            <a:r>
              <a:rPr lang="en-US" sz="2800" dirty="0" err="1" smtClean="0"/>
              <a:t>Kelihos</a:t>
            </a:r>
            <a:r>
              <a:rPr lang="en-US" sz="2800" dirty="0" smtClean="0"/>
              <a:t>/</a:t>
            </a:r>
            <a:r>
              <a:rPr lang="en-US" sz="2800" dirty="0" err="1" smtClean="0"/>
              <a:t>Hlux</a:t>
            </a:r>
            <a:r>
              <a:rPr lang="en-US" sz="2800" dirty="0" smtClean="0"/>
              <a:t>/</a:t>
            </a:r>
            <a:r>
              <a:rPr lang="en-US" sz="2800" dirty="0" err="1" smtClean="0"/>
              <a:t>Waledac</a:t>
            </a:r>
            <a:r>
              <a:rPr lang="en-US" sz="2800" dirty="0" smtClean="0"/>
              <a:t> 2.0 - </a:t>
            </a:r>
            <a:r>
              <a:rPr lang="en-US" sz="2800" dirty="0"/>
              <a:t>P2P botnet similar to </a:t>
            </a:r>
            <a:r>
              <a:rPr lang="en-US" sz="2800" dirty="0" err="1"/>
              <a:t>Waledac</a:t>
            </a:r>
            <a:r>
              <a:rPr lang="en-US" sz="2800" dirty="0"/>
              <a:t>. 3-tier design: controllers, routers, workers. Spam, </a:t>
            </a:r>
            <a:r>
              <a:rPr lang="en-US" sz="2800" dirty="0" err="1"/>
              <a:t>MacDefender</a:t>
            </a:r>
            <a:r>
              <a:rPr lang="en-US" sz="2800" dirty="0"/>
              <a:t> scareware. Taken down Sep 26, 2011 by Microsoft.</a:t>
            </a:r>
          </a:p>
          <a:p>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20</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961" r="20072"/>
          <a:stretch/>
        </p:blipFill>
        <p:spPr>
          <a:xfrm>
            <a:off x="2450592" y="4115506"/>
            <a:ext cx="7264764" cy="4022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041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161" y="0"/>
            <a:ext cx="11702892" cy="1624542"/>
          </a:xfrm>
        </p:spPr>
        <p:txBody>
          <a:bodyPr>
            <a:normAutofit/>
          </a:bodyPr>
          <a:lstStyle/>
          <a:p>
            <a:r>
              <a:rPr lang="en-US" dirty="0" smtClean="0"/>
              <a:t>Botnet Evolution: Present </a:t>
            </a:r>
            <a:r>
              <a:rPr lang="en-US" dirty="0"/>
              <a:t>D</a:t>
            </a:r>
            <a:r>
              <a:rPr lang="en-US" dirty="0" smtClean="0"/>
              <a:t>ay</a:t>
            </a:r>
            <a:endParaRPr lang="en-US" dirty="0"/>
          </a:p>
        </p:txBody>
      </p:sp>
      <p:sp>
        <p:nvSpPr>
          <p:cNvPr id="2" name="Content Placeholder 1"/>
          <p:cNvSpPr>
            <a:spLocks noGrp="1"/>
          </p:cNvSpPr>
          <p:nvPr>
            <p:ph idx="1"/>
          </p:nvPr>
        </p:nvSpPr>
        <p:spPr>
          <a:xfrm>
            <a:off x="2115936" y="1797001"/>
            <a:ext cx="9021456" cy="974725"/>
          </a:xfrm>
        </p:spPr>
        <p:txBody>
          <a:bodyPr/>
          <a:lstStyle/>
          <a:p>
            <a:pPr marL="0" indent="0">
              <a:buNone/>
            </a:pPr>
            <a:r>
              <a:rPr lang="en-US" sz="2800" b="1" dirty="0" smtClean="0"/>
              <a:t>2011- 2012: </a:t>
            </a:r>
            <a:r>
              <a:rPr lang="en-US" sz="2800" dirty="0" err="1" smtClean="0"/>
              <a:t>Darkshell</a:t>
            </a:r>
            <a:r>
              <a:rPr lang="en-US" sz="2800" dirty="0"/>
              <a:t> </a:t>
            </a:r>
            <a:r>
              <a:rPr lang="en-US" sz="2800" dirty="0" smtClean="0"/>
              <a:t>- </a:t>
            </a:r>
            <a:r>
              <a:rPr lang="en-US" sz="2800" dirty="0"/>
              <a:t>DDoS botnet &amp; buyable kit.</a:t>
            </a:r>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53" y="2899742"/>
            <a:ext cx="8815098" cy="6691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5414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Present </a:t>
            </a:r>
            <a:r>
              <a:rPr lang="en-US" dirty="0"/>
              <a:t>D</a:t>
            </a:r>
            <a:r>
              <a:rPr lang="en-US" dirty="0" smtClean="0"/>
              <a:t>ay</a:t>
            </a:r>
            <a:endParaRPr lang="en-US" dirty="0"/>
          </a:p>
        </p:txBody>
      </p:sp>
      <p:sp>
        <p:nvSpPr>
          <p:cNvPr id="2" name="Content Placeholder 1"/>
          <p:cNvSpPr>
            <a:spLocks noGrp="1"/>
          </p:cNvSpPr>
          <p:nvPr>
            <p:ph idx="1"/>
          </p:nvPr>
        </p:nvSpPr>
        <p:spPr>
          <a:xfrm>
            <a:off x="1335024" y="2216052"/>
            <a:ext cx="8851392" cy="1841147"/>
          </a:xfrm>
        </p:spPr>
        <p:txBody>
          <a:bodyPr/>
          <a:lstStyle/>
          <a:p>
            <a:pPr marL="0" indent="0">
              <a:buNone/>
            </a:pPr>
            <a:r>
              <a:rPr lang="en-US" sz="2800" b="1" dirty="0"/>
              <a:t>Feb </a:t>
            </a:r>
            <a:r>
              <a:rPr lang="en-US" sz="2800" b="1" dirty="0" smtClean="0"/>
              <a:t>2012: </a:t>
            </a:r>
            <a:r>
              <a:rPr lang="en-US" sz="2800" dirty="0"/>
              <a:t>Flashback </a:t>
            </a:r>
            <a:r>
              <a:rPr lang="en-US" sz="2800" dirty="0" smtClean="0"/>
              <a:t>trojan</a:t>
            </a:r>
            <a:r>
              <a:rPr lang="en-US" sz="2800" dirty="0"/>
              <a:t> </a:t>
            </a:r>
            <a:r>
              <a:rPr lang="en-US" sz="2800" dirty="0" smtClean="0"/>
              <a:t>- </a:t>
            </a:r>
            <a:r>
              <a:rPr lang="en-US" sz="2800" dirty="0"/>
              <a:t>E</a:t>
            </a:r>
            <a:r>
              <a:rPr lang="en-US" sz="2800" dirty="0" smtClean="0"/>
              <a:t>xploits </a:t>
            </a:r>
            <a:r>
              <a:rPr lang="en-US" sz="2800" dirty="0"/>
              <a:t>Java flaw. Mac botnet </a:t>
            </a:r>
            <a:r>
              <a:rPr lang="en-US" sz="2800" dirty="0" smtClean="0"/>
              <a:t>of 817,879 bots at peak. </a:t>
            </a:r>
            <a:r>
              <a:rPr lang="en-US" sz="2800" dirty="0"/>
              <a:t>Deletes itself if </a:t>
            </a:r>
            <a:r>
              <a:rPr lang="en-US" sz="2800" dirty="0" err="1"/>
              <a:t>ClamXav</a:t>
            </a:r>
            <a:r>
              <a:rPr lang="en-US" sz="2800" dirty="0"/>
              <a:t> is installed</a:t>
            </a:r>
            <a:r>
              <a:rPr lang="en-US" sz="2800" dirty="0" smtClean="0"/>
              <a:t>.</a:t>
            </a:r>
          </a:p>
          <a:p>
            <a:pPr marL="0" indent="0">
              <a:buNone/>
            </a:pPr>
            <a:r>
              <a:rPr lang="en-US" sz="2800" b="1" dirty="0" smtClean="0"/>
              <a:t>Feb 2012</a:t>
            </a:r>
            <a:r>
              <a:rPr lang="en-US" sz="2800" dirty="0" smtClean="0"/>
              <a:t>: </a:t>
            </a:r>
            <a:r>
              <a:rPr lang="en-US" sz="2800" dirty="0" err="1" smtClean="0"/>
              <a:t>SabPub</a:t>
            </a:r>
            <a:r>
              <a:rPr lang="en-US" sz="2800" dirty="0" smtClean="0"/>
              <a:t> </a:t>
            </a:r>
            <a:r>
              <a:rPr lang="en-US" sz="2800" dirty="0" err="1" smtClean="0"/>
              <a:t>trojan</a:t>
            </a:r>
            <a:r>
              <a:rPr lang="en-US" sz="2800" dirty="0" smtClean="0"/>
              <a:t>, used for </a:t>
            </a:r>
            <a:r>
              <a:rPr lang="en-US" sz="2800" dirty="0" err="1" smtClean="0"/>
              <a:t>spearphishing</a:t>
            </a:r>
            <a:r>
              <a:rPr lang="en-US" sz="2800" dirty="0" smtClean="0"/>
              <a:t>.</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22</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99" y="4220958"/>
            <a:ext cx="3047628" cy="2815872"/>
          </a:xfrm>
          <a:prstGeom prst="rect">
            <a:avLst/>
          </a:prstGeom>
        </p:spPr>
      </p:pic>
    </p:spTree>
    <p:extLst>
      <p:ext uri="{BB962C8B-B14F-4D97-AF65-F5344CB8AC3E}">
        <p14:creationId xmlns:p14="http://schemas.microsoft.com/office/powerpoint/2010/main" val="216951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a:xfrm>
            <a:off x="650161" y="2274359"/>
            <a:ext cx="11702892" cy="4138033"/>
          </a:xfrm>
        </p:spPr>
        <p:txBody>
          <a:bodyPr/>
          <a:lstStyle/>
          <a:p>
            <a:r>
              <a:rPr lang="en-US" dirty="0" smtClean="0"/>
              <a:t>Patch.</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23</a:t>
            </a:fld>
            <a:endParaRPr lang="en-US"/>
          </a:p>
        </p:txBody>
      </p:sp>
      <p:pic>
        <p:nvPicPr>
          <p:cNvPr id="3074" name="Picture 2" descr="C:\Users\jlippard\AppData\Local\Microsoft\Windows\Temporary Internet Files\Content.IE5\JMC9HZOF\MC9000147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527" y="3334861"/>
            <a:ext cx="2672160" cy="307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56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a:xfrm>
            <a:off x="3169801" y="2014884"/>
            <a:ext cx="7638407" cy="758119"/>
          </a:xfrm>
        </p:spPr>
        <p:txBody>
          <a:bodyPr>
            <a:normAutofit lnSpcReduction="10000"/>
          </a:bodyPr>
          <a:lstStyle/>
          <a:p>
            <a:pPr marL="0" indent="0">
              <a:buNone/>
            </a:pPr>
            <a:r>
              <a:rPr lang="en-US" b="1" dirty="0" smtClean="0"/>
              <a:t>Mac users: </a:t>
            </a:r>
            <a:r>
              <a:rPr lang="en-US" dirty="0" smtClean="0"/>
              <a:t>It’s time for AV.</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24</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497" y="3086751"/>
            <a:ext cx="6934749" cy="4895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6432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p:txBody>
          <a:bodyPr/>
          <a:lstStyle/>
          <a:p>
            <a:pPr marL="0" indent="0">
              <a:buNone/>
            </a:pPr>
            <a:r>
              <a:rPr lang="en-US" b="1" dirty="0" smtClean="0"/>
              <a:t>Filter</a:t>
            </a:r>
          </a:p>
          <a:p>
            <a:pPr lvl="1">
              <a:buFont typeface="Arial" pitchFamily="34" charset="0"/>
              <a:buChar char="•"/>
            </a:pPr>
            <a:r>
              <a:rPr lang="en-US" dirty="0" smtClean="0"/>
              <a:t>Outbound traffic</a:t>
            </a:r>
          </a:p>
          <a:p>
            <a:pPr lvl="1">
              <a:buFont typeface="Arial" pitchFamily="34" charset="0"/>
              <a:buChar char="•"/>
            </a:pPr>
            <a:r>
              <a:rPr lang="en-US" dirty="0" smtClean="0"/>
              <a:t>Web content filtering</a:t>
            </a:r>
          </a:p>
          <a:p>
            <a:pPr lvl="1">
              <a:buFont typeface="Arial" pitchFamily="34" charset="0"/>
              <a:buChar char="•"/>
            </a:pPr>
            <a:r>
              <a:rPr lang="en-US" dirty="0" smtClean="0"/>
              <a:t>Application control</a:t>
            </a:r>
          </a:p>
          <a:p>
            <a:pPr lvl="1">
              <a:buFont typeface="Arial" pitchFamily="34" charset="0"/>
              <a:buChar char="•"/>
            </a:pPr>
            <a:r>
              <a:rPr lang="en-US" dirty="0" smtClean="0"/>
              <a:t>Identity awareness</a:t>
            </a:r>
          </a:p>
          <a:p>
            <a:pPr lvl="1">
              <a:buFont typeface="Arial" pitchFamily="34" charset="0"/>
              <a:buChar char="•"/>
            </a:pPr>
            <a:r>
              <a:rPr lang="en-US" dirty="0" smtClean="0"/>
              <a:t>Intrusion prevention</a:t>
            </a:r>
          </a:p>
          <a:p>
            <a:pPr lvl="1">
              <a:buFont typeface="Arial" pitchFamily="34" charset="0"/>
              <a:buChar char="•"/>
            </a:pPr>
            <a:r>
              <a:rPr lang="en-US" dirty="0" smtClean="0"/>
              <a:t>Data leak prevention</a:t>
            </a:r>
          </a:p>
          <a:p>
            <a:pPr lvl="1">
              <a:buFont typeface="Arial" pitchFamily="34" charset="0"/>
              <a:buChar char="•"/>
            </a:pPr>
            <a:r>
              <a:rPr lang="en-US" dirty="0" smtClean="0"/>
              <a:t>Web application firewall</a:t>
            </a:r>
          </a:p>
          <a:p>
            <a:pPr lvl="1"/>
            <a:endParaRPr lang="en-US" dirty="0" smtClean="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25</a:t>
            </a:fld>
            <a:endParaRPr lang="en-US"/>
          </a:p>
        </p:txBody>
      </p:sp>
      <p:pic>
        <p:nvPicPr>
          <p:cNvPr id="4098" name="Picture 2" descr="C:\Users\jlippard\AppData\Local\Microsoft\Windows\Temporary Internet Files\Content.IE5\JMC9HZOF\MC9004419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9792" y="3468541"/>
            <a:ext cx="2256520" cy="334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51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a:xfrm>
            <a:off x="433440" y="1624544"/>
            <a:ext cx="7693568" cy="6432734"/>
          </a:xfrm>
        </p:spPr>
        <p:txBody>
          <a:bodyPr/>
          <a:lstStyle/>
          <a:p>
            <a:pPr marL="0" indent="0">
              <a:buNone/>
            </a:pPr>
            <a:r>
              <a:rPr lang="en-US" b="1" dirty="0" smtClean="0"/>
              <a:t>Monitor</a:t>
            </a:r>
          </a:p>
          <a:p>
            <a:pPr lvl="1">
              <a:buFont typeface="Arial" pitchFamily="34" charset="0"/>
              <a:buChar char="•"/>
            </a:pPr>
            <a:r>
              <a:rPr lang="en-US" sz="3600" dirty="0" smtClean="0"/>
              <a:t>Signs of bots often show up in web and DNS requests</a:t>
            </a:r>
          </a:p>
          <a:p>
            <a:pPr lvl="1">
              <a:buFont typeface="Arial" pitchFamily="34" charset="0"/>
              <a:buChar char="•"/>
            </a:pPr>
            <a:r>
              <a:rPr lang="en-US" sz="3600" dirty="0" smtClean="0"/>
              <a:t>Monitor user login activity; 30% of breaches use stolen credentials</a:t>
            </a:r>
          </a:p>
          <a:p>
            <a:pPr lvl="1">
              <a:buFont typeface="Arial" pitchFamily="34" charset="0"/>
              <a:buChar char="•"/>
            </a:pPr>
            <a:r>
              <a:rPr lang="en-US" sz="3600" dirty="0" smtClean="0"/>
              <a:t>Log and alert/review</a:t>
            </a:r>
          </a:p>
          <a:p>
            <a:pPr lvl="1">
              <a:buFont typeface="Arial" pitchFamily="34" charset="0"/>
              <a:buChar char="•"/>
            </a:pPr>
            <a:r>
              <a:rPr lang="en-US" sz="3600" dirty="0" smtClean="0"/>
              <a:t>You need an incident response plan</a:t>
            </a:r>
            <a:endParaRPr lang="en-US" sz="3600"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26</a:t>
            </a:fld>
            <a:endParaRPr lang="en-US"/>
          </a:p>
        </p:txBody>
      </p:sp>
      <p:pic>
        <p:nvPicPr>
          <p:cNvPr id="5122" name="Picture 2" descr="C:\Users\jlippard\AppData\Local\Microsoft\Windows\Temporary Internet Files\Content.IE5\BR17VNVM\MP9004312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0449" y="2599266"/>
            <a:ext cx="2945287" cy="411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7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p:txBody>
          <a:bodyPr/>
          <a:lstStyle/>
          <a:p>
            <a:r>
              <a:rPr lang="en-US" dirty="0" smtClean="0"/>
              <a:t>Report</a:t>
            </a:r>
          </a:p>
          <a:p>
            <a:r>
              <a:rPr lang="en-US" dirty="0" smtClean="0"/>
              <a:t>Collaborate</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041" y="4117742"/>
            <a:ext cx="2600643" cy="26835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661" y="4446925"/>
            <a:ext cx="2289107" cy="22575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638" y="7212824"/>
            <a:ext cx="3440914" cy="1259196"/>
          </a:xfrm>
          <a:prstGeom prst="rect">
            <a:avLst/>
          </a:prstGeom>
        </p:spPr>
      </p:pic>
      <p:pic>
        <p:nvPicPr>
          <p:cNvPr id="1026" name="Picture 2" descr="http://www.s2online.org/news/country/koreas/ic3LogoL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5552" y="4724144"/>
            <a:ext cx="2905711" cy="1787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7041" y="7212824"/>
            <a:ext cx="2377997" cy="1029648"/>
          </a:xfrm>
          <a:prstGeom prst="rect">
            <a:avLst/>
          </a:prstGeom>
        </p:spPr>
      </p:pic>
    </p:spTree>
    <p:extLst>
      <p:ext uri="{BB962C8B-B14F-4D97-AF65-F5344CB8AC3E}">
        <p14:creationId xmlns:p14="http://schemas.microsoft.com/office/powerpoint/2010/main" val="112523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3.gstatic.com/images?q=tbn:ANd9GcRQffYJvA-8naFqYzZ63FUZWL5crMBFtNujrOziRGmgKfhkEe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863" y="1135726"/>
            <a:ext cx="3781425" cy="1209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1" y="134311"/>
            <a:ext cx="11702892" cy="1001416"/>
          </a:xfrm>
        </p:spPr>
        <p:txBody>
          <a:bodyPr/>
          <a:lstStyle/>
          <a:p>
            <a:r>
              <a:rPr lang="en-US" dirty="0" smtClean="0"/>
              <a:t>Offense</a:t>
            </a:r>
            <a:endParaRPr lang="en-US" dirty="0"/>
          </a:p>
        </p:txBody>
      </p:sp>
      <p:sp>
        <p:nvSpPr>
          <p:cNvPr id="2" name="Content Placeholder 1"/>
          <p:cNvSpPr>
            <a:spLocks noGrp="1"/>
          </p:cNvSpPr>
          <p:nvPr>
            <p:ph idx="1"/>
          </p:nvPr>
        </p:nvSpPr>
        <p:spPr>
          <a:xfrm>
            <a:off x="433440" y="1258783"/>
            <a:ext cx="5363856" cy="2924175"/>
          </a:xfrm>
        </p:spPr>
        <p:txBody>
          <a:bodyPr>
            <a:normAutofit fontScale="92500" lnSpcReduction="10000"/>
          </a:bodyPr>
          <a:lstStyle/>
          <a:p>
            <a:r>
              <a:rPr lang="en-US" dirty="0" smtClean="0"/>
              <a:t>Track</a:t>
            </a:r>
          </a:p>
          <a:p>
            <a:r>
              <a:rPr lang="en-US" dirty="0" smtClean="0"/>
              <a:t>Takeover</a:t>
            </a:r>
          </a:p>
          <a:p>
            <a:r>
              <a:rPr lang="en-US" dirty="0" smtClean="0"/>
              <a:t>Takedown</a:t>
            </a:r>
          </a:p>
          <a:p>
            <a:r>
              <a:rPr lang="en-US" dirty="0" smtClean="0"/>
              <a:t>Arrest &amp; Prosecute</a:t>
            </a:r>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28</a:t>
            </a:fld>
            <a:endParaRPr lang="en-US"/>
          </a:p>
        </p:txBody>
      </p:sp>
      <p:sp>
        <p:nvSpPr>
          <p:cNvPr id="6" name="TextBox 5"/>
          <p:cNvSpPr txBox="1"/>
          <p:nvPr/>
        </p:nvSpPr>
        <p:spPr>
          <a:xfrm>
            <a:off x="524880" y="3519595"/>
            <a:ext cx="5546734" cy="6840784"/>
          </a:xfrm>
          <a:prstGeom prst="rect">
            <a:avLst/>
          </a:prstGeom>
          <a:noFill/>
        </p:spPr>
        <p:txBody>
          <a:bodyPr wrap="square" lIns="129985" tIns="64993" rIns="129985" bIns="64993" rtlCol="0">
            <a:spAutoFit/>
          </a:bodyPr>
          <a:lstStyle/>
          <a:p>
            <a:endParaRPr lang="en-US" sz="2000" dirty="0" smtClean="0"/>
          </a:p>
          <a:p>
            <a:endParaRPr lang="en-US" sz="2000" dirty="0"/>
          </a:p>
          <a:p>
            <a:endParaRPr lang="en-US" sz="2400" b="1" dirty="0" smtClean="0"/>
          </a:p>
          <a:p>
            <a:r>
              <a:rPr lang="en-US" sz="2400" b="1" dirty="0" smtClean="0"/>
              <a:t>FBI:</a:t>
            </a:r>
            <a:endParaRPr lang="en-US" sz="2400" b="1" i="1" dirty="0" smtClean="0"/>
          </a:p>
          <a:p>
            <a:r>
              <a:rPr lang="en-US" sz="1800" b="1" i="1" dirty="0" smtClean="0"/>
              <a:t>May </a:t>
            </a:r>
            <a:r>
              <a:rPr lang="en-US" sz="1800" b="1" i="1" dirty="0"/>
              <a:t>22, 2001: </a:t>
            </a:r>
            <a:r>
              <a:rPr lang="en-US" sz="1800" dirty="0"/>
              <a:t>Operation Cyber Loss – 62 arrests</a:t>
            </a:r>
          </a:p>
          <a:p>
            <a:r>
              <a:rPr lang="en-US" sz="1800" b="1" i="1" dirty="0"/>
              <a:t>May 16, 2002: </a:t>
            </a:r>
            <a:r>
              <a:rPr lang="en-US" sz="1800" dirty="0"/>
              <a:t>Operation E-Con – 50 arrests</a:t>
            </a:r>
          </a:p>
          <a:p>
            <a:r>
              <a:rPr lang="en-US" sz="1800" b="1" i="1" dirty="0"/>
              <a:t>Nov 20, 2003: </a:t>
            </a:r>
            <a:r>
              <a:rPr lang="en-US" sz="1800" dirty="0"/>
              <a:t>Operation Cyber Sweep – 125 arrests</a:t>
            </a:r>
          </a:p>
          <a:p>
            <a:r>
              <a:rPr lang="en-US" sz="1800" b="1" i="1" dirty="0"/>
              <a:t>Feb 14, 2004: </a:t>
            </a:r>
            <a:r>
              <a:rPr lang="en-US" sz="1800" dirty="0"/>
              <a:t>Operation Cyber Slam – Foonet DDoS</a:t>
            </a:r>
          </a:p>
          <a:p>
            <a:r>
              <a:rPr lang="en-US" sz="1800" b="1" i="1" dirty="0"/>
              <a:t>May 20, 2004: </a:t>
            </a:r>
            <a:r>
              <a:rPr lang="en-US" sz="1800" dirty="0"/>
              <a:t>Operation SLAM-Spam - 50 targets</a:t>
            </a:r>
          </a:p>
          <a:p>
            <a:r>
              <a:rPr lang="en-US" sz="1800" b="1" i="1" dirty="0"/>
              <a:t>Jun 13, 2007: </a:t>
            </a:r>
            <a:r>
              <a:rPr lang="en-US" sz="1800" dirty="0"/>
              <a:t>Operation Bot Roast – 3 arrests</a:t>
            </a:r>
          </a:p>
          <a:p>
            <a:r>
              <a:rPr lang="en-US" sz="1800" b="1" i="1" dirty="0"/>
              <a:t>Nov 29, 2007: </a:t>
            </a:r>
            <a:r>
              <a:rPr lang="en-US" sz="1800" dirty="0"/>
              <a:t>Operation Bot Roast II – 3 indictments</a:t>
            </a:r>
          </a:p>
          <a:p>
            <a:r>
              <a:rPr lang="en-US" sz="1800" b="1" i="1" dirty="0"/>
              <a:t>Sep 30, 2010: </a:t>
            </a:r>
            <a:r>
              <a:rPr lang="en-US" sz="1800" dirty="0"/>
              <a:t>Operation Trident Beach – 5 Ukraine arrests, Zeus partial takedown</a:t>
            </a:r>
          </a:p>
          <a:p>
            <a:r>
              <a:rPr lang="en-US" sz="1800" b="1" i="1" dirty="0"/>
              <a:t>Apr 2011: </a:t>
            </a:r>
            <a:r>
              <a:rPr lang="en-US" sz="1800" dirty="0" err="1"/>
              <a:t>Coreflood</a:t>
            </a:r>
            <a:r>
              <a:rPr lang="en-US" sz="1800" dirty="0"/>
              <a:t> takedown (w/ISC)</a:t>
            </a:r>
          </a:p>
          <a:p>
            <a:r>
              <a:rPr lang="en-US" sz="1800" b="1" i="1" dirty="0"/>
              <a:t>Nov 8, 2011: </a:t>
            </a:r>
            <a:r>
              <a:rPr lang="en-US" sz="1800" dirty="0"/>
              <a:t>Operation Ghost Click – 6 Estonians arrested for </a:t>
            </a:r>
            <a:r>
              <a:rPr lang="en-US" sz="1800" dirty="0" err="1"/>
              <a:t>DNSChanger</a:t>
            </a:r>
            <a:r>
              <a:rPr lang="en-US" sz="1800" dirty="0"/>
              <a:t>. (w/Trend Micro)</a:t>
            </a:r>
          </a:p>
          <a:p>
            <a:endParaRPr lang="en-US" dirty="0" smtClean="0"/>
          </a:p>
          <a:p>
            <a:endParaRPr lang="en-US" dirty="0" smtClean="0"/>
          </a:p>
          <a:p>
            <a:endParaRPr lang="en-US" dirty="0"/>
          </a:p>
        </p:txBody>
      </p:sp>
      <p:sp>
        <p:nvSpPr>
          <p:cNvPr id="7" name="TextBox 6"/>
          <p:cNvSpPr txBox="1"/>
          <p:nvPr/>
        </p:nvSpPr>
        <p:spPr>
          <a:xfrm>
            <a:off x="5980174" y="4567005"/>
            <a:ext cx="5541266" cy="4270850"/>
          </a:xfrm>
          <a:prstGeom prst="rect">
            <a:avLst/>
          </a:prstGeom>
          <a:noFill/>
        </p:spPr>
        <p:txBody>
          <a:bodyPr wrap="square" lIns="129985" tIns="64993" rIns="129985" bIns="64993" rtlCol="0">
            <a:spAutoFit/>
          </a:bodyPr>
          <a:lstStyle/>
          <a:p>
            <a:r>
              <a:rPr lang="en-US" sz="2400" b="1" dirty="0"/>
              <a:t>Microsoft Digital Crimes Unit:</a:t>
            </a:r>
          </a:p>
          <a:p>
            <a:r>
              <a:rPr lang="en-US" sz="1700" b="1" i="1" dirty="0"/>
              <a:t>Feb 22, 2010: </a:t>
            </a:r>
            <a:r>
              <a:rPr lang="en-US" sz="1700" dirty="0"/>
              <a:t>Operation b49, </a:t>
            </a:r>
            <a:r>
              <a:rPr lang="en-US" sz="1700" dirty="0" err="1"/>
              <a:t>Waledac</a:t>
            </a:r>
            <a:r>
              <a:rPr lang="en-US" sz="1700" dirty="0"/>
              <a:t> C&amp;C takedown (w/</a:t>
            </a:r>
            <a:r>
              <a:rPr lang="en-US" sz="1700" dirty="0" err="1"/>
              <a:t>Shadowserver</a:t>
            </a:r>
            <a:r>
              <a:rPr lang="en-US" sz="1700" dirty="0"/>
              <a:t>, Symantec)</a:t>
            </a:r>
          </a:p>
          <a:p>
            <a:r>
              <a:rPr lang="en-US" sz="1700" b="1" i="1" dirty="0"/>
              <a:t>Oct 27, 2010: </a:t>
            </a:r>
            <a:r>
              <a:rPr lang="en-US" sz="1700" dirty="0"/>
              <a:t>Operation b49, </a:t>
            </a:r>
            <a:r>
              <a:rPr lang="en-US" sz="1700" dirty="0" err="1"/>
              <a:t>Waledac</a:t>
            </a:r>
            <a:r>
              <a:rPr lang="en-US" sz="1700" dirty="0"/>
              <a:t> spam takedown</a:t>
            </a:r>
          </a:p>
          <a:p>
            <a:r>
              <a:rPr lang="en-US" sz="1700" b="1" i="1" dirty="0"/>
              <a:t>Mar 16, 2011: </a:t>
            </a:r>
            <a:r>
              <a:rPr lang="en-US" sz="1700" dirty="0"/>
              <a:t>Operation b107, </a:t>
            </a:r>
            <a:r>
              <a:rPr lang="en-US" sz="1700" dirty="0" err="1"/>
              <a:t>Rustock</a:t>
            </a:r>
            <a:r>
              <a:rPr lang="en-US" sz="1700" dirty="0"/>
              <a:t> takedown (w/</a:t>
            </a:r>
            <a:r>
              <a:rPr lang="en-US" sz="1700" dirty="0" err="1"/>
              <a:t>FireEye</a:t>
            </a:r>
            <a:r>
              <a:rPr lang="en-US" sz="1700" dirty="0"/>
              <a:t>)</a:t>
            </a:r>
          </a:p>
          <a:p>
            <a:r>
              <a:rPr lang="en-US" sz="1700" b="1" i="1" dirty="0"/>
              <a:t>Sep 26, 2011: </a:t>
            </a:r>
            <a:r>
              <a:rPr lang="en-US" sz="1700" dirty="0"/>
              <a:t>Operation b79, </a:t>
            </a:r>
            <a:r>
              <a:rPr lang="en-US" sz="1700" dirty="0" err="1"/>
              <a:t>Kelihos</a:t>
            </a:r>
            <a:r>
              <a:rPr lang="en-US" sz="1700" dirty="0"/>
              <a:t>/</a:t>
            </a:r>
            <a:r>
              <a:rPr lang="en-US" sz="1700" dirty="0" err="1"/>
              <a:t>Waledac</a:t>
            </a:r>
            <a:r>
              <a:rPr lang="en-US" sz="1700" dirty="0"/>
              <a:t> 2.0 takedown; civil suit vs. Dominique Alexander </a:t>
            </a:r>
            <a:r>
              <a:rPr lang="en-US" sz="1700" dirty="0" err="1"/>
              <a:t>Piatti</a:t>
            </a:r>
            <a:r>
              <a:rPr lang="en-US" sz="1700" dirty="0"/>
              <a:t>.</a:t>
            </a:r>
          </a:p>
          <a:p>
            <a:r>
              <a:rPr lang="en-US" sz="1700" b="1" i="1" dirty="0"/>
              <a:t>Mar 23, 2012: </a:t>
            </a:r>
            <a:r>
              <a:rPr lang="en-US" sz="1700" dirty="0"/>
              <a:t>Operation b71, Zeus takedown (w/F-Secure)</a:t>
            </a:r>
          </a:p>
          <a:p>
            <a:endParaRPr lang="en-US" sz="1700" dirty="0"/>
          </a:p>
          <a:p>
            <a:r>
              <a:rPr lang="en-US" sz="2400" b="1" dirty="0" err="1"/>
              <a:t>Crowdstrike</a:t>
            </a:r>
            <a:r>
              <a:rPr lang="en-US" sz="2400" b="1" dirty="0"/>
              <a:t>:</a:t>
            </a:r>
          </a:p>
          <a:p>
            <a:r>
              <a:rPr lang="en-US" sz="1700" b="1" i="1" dirty="0"/>
              <a:t>Mar 29, 2012: </a:t>
            </a:r>
            <a:r>
              <a:rPr lang="en-US" sz="1700" dirty="0" err="1"/>
              <a:t>Kelihos</a:t>
            </a:r>
            <a:r>
              <a:rPr lang="en-US" sz="1700" dirty="0"/>
              <a:t> v2 takedown </a:t>
            </a:r>
            <a:r>
              <a:rPr lang="en-US" sz="1700" dirty="0" smtClean="0"/>
              <a:t>      (</a:t>
            </a:r>
            <a:r>
              <a:rPr lang="en-US" sz="1700" dirty="0"/>
              <a:t>w/</a:t>
            </a:r>
            <a:r>
              <a:rPr lang="en-US" sz="1700" dirty="0" err="1"/>
              <a:t>SecureWorks</a:t>
            </a:r>
            <a:r>
              <a:rPr lang="en-US" sz="1700" dirty="0"/>
              <a:t>, </a:t>
            </a:r>
            <a:r>
              <a:rPr lang="en-US" sz="1700" dirty="0" err="1"/>
              <a:t>Honeynet</a:t>
            </a:r>
            <a:r>
              <a:rPr lang="en-US" sz="1700" dirty="0"/>
              <a:t> Project, Kaspersky)</a:t>
            </a:r>
          </a:p>
        </p:txBody>
      </p:sp>
      <p:pic>
        <p:nvPicPr>
          <p:cNvPr id="2052" name="Picture 4" descr="http://t0.gstatic.com/images?q=tbn:ANd9GcRmJrXZK2up81P3AgnMTC6K7R6h-2UOV8FJ7h_axaernFraLUk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316" y="2027097"/>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ssets.bizjournals.com/seattle/news/MicrosoftDigitalCrimesUnitLogo*280.jpg?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538" y="2051100"/>
            <a:ext cx="1812530" cy="1760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068" y="1922626"/>
            <a:ext cx="1747456" cy="1803132"/>
          </a:xfrm>
          <a:prstGeom prst="rect">
            <a:avLst/>
          </a:prstGeom>
        </p:spPr>
      </p:pic>
      <p:pic>
        <p:nvPicPr>
          <p:cNvPr id="2054" name="Picture 6" descr="CrowdStrike,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791" y="3085806"/>
            <a:ext cx="57150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19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Offense: Track &amp; Takeover</a:t>
            </a:r>
            <a:endParaRPr lang="en-US" dirty="0"/>
          </a:p>
        </p:txBody>
      </p:sp>
      <p:sp>
        <p:nvSpPr>
          <p:cNvPr id="2" name="Content Placeholder 1"/>
          <p:cNvSpPr>
            <a:spLocks noGrp="1"/>
          </p:cNvSpPr>
          <p:nvPr>
            <p:ph idx="1"/>
          </p:nvPr>
        </p:nvSpPr>
        <p:spPr>
          <a:xfrm>
            <a:off x="433440" y="1810512"/>
            <a:ext cx="11453760" cy="6246766"/>
          </a:xfrm>
        </p:spPr>
        <p:txBody>
          <a:bodyPr/>
          <a:lstStyle/>
          <a:p>
            <a:r>
              <a:rPr lang="en-US" dirty="0" err="1"/>
              <a:t>Sinkholing</a:t>
            </a:r>
            <a:endParaRPr lang="en-US" dirty="0"/>
          </a:p>
          <a:p>
            <a:pPr lvl="1"/>
            <a:r>
              <a:rPr lang="en-US" dirty="0"/>
              <a:t>Domain-based (w/cooperation of domain registrar) – most common</a:t>
            </a:r>
          </a:p>
          <a:p>
            <a:pPr lvl="1"/>
            <a:r>
              <a:rPr lang="en-US" dirty="0"/>
              <a:t>Route-based (w/cooperation of ISPs/NSPs)</a:t>
            </a:r>
          </a:p>
          <a:p>
            <a:r>
              <a:rPr lang="en-US" dirty="0"/>
              <a:t>C&amp;C tracking/takeover</a:t>
            </a:r>
          </a:p>
          <a:p>
            <a:pPr lvl="1"/>
            <a:r>
              <a:rPr lang="en-US" dirty="0"/>
              <a:t>More common to monitor C&amp;C servers to identify bots &amp; attackers than to takeover</a:t>
            </a:r>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29</a:t>
            </a:fld>
            <a:endParaRPr lang="en-US"/>
          </a:p>
        </p:txBody>
      </p:sp>
    </p:spTree>
    <p:extLst>
      <p:ext uri="{BB962C8B-B14F-4D97-AF65-F5344CB8AC3E}">
        <p14:creationId xmlns:p14="http://schemas.microsoft.com/office/powerpoint/2010/main" val="3593199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What is a botnet?</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57823" y="2674854"/>
            <a:ext cx="5779206" cy="433211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3</a:t>
            </a:fld>
            <a:endParaRPr lang="en-US" dirty="0"/>
          </a:p>
        </p:txBody>
      </p:sp>
    </p:spTree>
    <p:extLst>
      <p:ext uri="{BB962C8B-B14F-4D97-AF65-F5344CB8AC3E}">
        <p14:creationId xmlns:p14="http://schemas.microsoft.com/office/powerpoint/2010/main" val="4083218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Future</a:t>
            </a:r>
            <a:endParaRPr lang="en-US" dirty="0"/>
          </a:p>
        </p:txBody>
      </p:sp>
      <p:sp>
        <p:nvSpPr>
          <p:cNvPr id="2" name="Content Placeholder 1"/>
          <p:cNvSpPr>
            <a:spLocks noGrp="1"/>
          </p:cNvSpPr>
          <p:nvPr>
            <p:ph idx="1"/>
          </p:nvPr>
        </p:nvSpPr>
        <p:spPr>
          <a:xfrm>
            <a:off x="650161" y="2274359"/>
            <a:ext cx="9408239" cy="6432734"/>
          </a:xfrm>
        </p:spPr>
        <p:txBody>
          <a:bodyPr>
            <a:normAutofit fontScale="92500" lnSpcReduction="10000"/>
          </a:bodyPr>
          <a:lstStyle/>
          <a:p>
            <a:r>
              <a:rPr lang="en-US" sz="3800" dirty="0" smtClean="0"/>
              <a:t>Macs as targets</a:t>
            </a:r>
          </a:p>
          <a:p>
            <a:r>
              <a:rPr lang="en-US" sz="3800" dirty="0" smtClean="0"/>
              <a:t>Social networks as delivery mechanism</a:t>
            </a:r>
          </a:p>
          <a:p>
            <a:r>
              <a:rPr lang="en-US" sz="3800" dirty="0" smtClean="0"/>
              <a:t>Mobile as target</a:t>
            </a:r>
          </a:p>
          <a:p>
            <a:r>
              <a:rPr lang="en-US" sz="3800" dirty="0" smtClean="0"/>
              <a:t>More indirect attacks (CAs, RSA, Sophos)</a:t>
            </a:r>
          </a:p>
          <a:p>
            <a:r>
              <a:rPr lang="en-US" sz="3800" dirty="0" smtClean="0"/>
              <a:t>Competing legal agendas:</a:t>
            </a:r>
          </a:p>
          <a:p>
            <a:pPr lvl="1"/>
            <a:r>
              <a:rPr lang="en-US" sz="3800" dirty="0" smtClean="0"/>
              <a:t>Global Online Freedom Act (GOFA) HR 3605</a:t>
            </a:r>
          </a:p>
          <a:p>
            <a:pPr lvl="1"/>
            <a:r>
              <a:rPr lang="en-US" sz="3800" dirty="0" smtClean="0"/>
              <a:t>Cyber Intelligence Sharing and Protection Act (CISPA) HR 2523</a:t>
            </a:r>
          </a:p>
          <a:p>
            <a:r>
              <a:rPr lang="en-US" sz="3800" dirty="0" smtClean="0"/>
              <a:t>A decline in the use of large botnets except as “stepping stones”</a:t>
            </a:r>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30</a:t>
            </a:fld>
            <a:endParaRPr lang="en-US"/>
          </a:p>
        </p:txBody>
      </p:sp>
    </p:spTree>
    <p:extLst>
      <p:ext uri="{BB962C8B-B14F-4D97-AF65-F5344CB8AC3E}">
        <p14:creationId xmlns:p14="http://schemas.microsoft.com/office/powerpoint/2010/main" val="2531160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normAutofit/>
          </a:bodyPr>
          <a:lstStyle/>
          <a:p>
            <a:r>
              <a:rPr lang="en-US" dirty="0" smtClean="0"/>
              <a:t>Q&amp;A</a:t>
            </a:r>
            <a:endParaRPr lang="en-US" dirty="0"/>
          </a:p>
        </p:txBody>
      </p:sp>
      <p:sp>
        <p:nvSpPr>
          <p:cNvPr id="2" name="Content Placeholder 1"/>
          <p:cNvSpPr>
            <a:spLocks noGrp="1"/>
          </p:cNvSpPr>
          <p:nvPr>
            <p:ph idx="1"/>
          </p:nvPr>
        </p:nvSpPr>
        <p:spPr>
          <a:xfrm>
            <a:off x="4151376" y="2014883"/>
            <a:ext cx="5167593" cy="3215485"/>
          </a:xfrm>
        </p:spPr>
        <p:txBody>
          <a:bodyPr/>
          <a:lstStyle/>
          <a:p>
            <a:pPr marL="0" indent="0">
              <a:buNone/>
            </a:pPr>
            <a:endParaRPr lang="en-US" sz="2800" dirty="0"/>
          </a:p>
          <a:p>
            <a:pPr marL="0" indent="0">
              <a:buNone/>
            </a:pPr>
            <a:endParaRPr lang="en-US" sz="2800" dirty="0"/>
          </a:p>
          <a:p>
            <a:pPr marL="0" indent="0" algn="ctr">
              <a:buNone/>
            </a:pPr>
            <a:r>
              <a:rPr lang="en-US" sz="4000" dirty="0"/>
              <a:t>Any questions?</a:t>
            </a:r>
          </a:p>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sz="2800" dirty="0"/>
              <a:t>Jim Lippard</a:t>
            </a:r>
          </a:p>
          <a:p>
            <a:pPr marL="0" indent="0" algn="ctr">
              <a:buNone/>
            </a:pPr>
            <a:r>
              <a:rPr lang="en-US" sz="2800" dirty="0"/>
              <a:t>Sr. Product Manager, Security</a:t>
            </a:r>
          </a:p>
          <a:p>
            <a:pPr marL="0" indent="0" algn="ctr">
              <a:buNone/>
            </a:pPr>
            <a:r>
              <a:rPr lang="en-US" sz="2800" dirty="0"/>
              <a:t>EarthLink Business</a:t>
            </a:r>
          </a:p>
          <a:p>
            <a:pPr marL="0" indent="0" algn="ctr">
              <a:buNone/>
            </a:pPr>
            <a:r>
              <a:rPr lang="en-US" sz="2800" dirty="0">
                <a:hlinkClick r:id="rId3"/>
              </a:rPr>
              <a:t>jlippard@corp.earthlink.com</a:t>
            </a:r>
            <a:endParaRPr lang="en-US" sz="2800" dirty="0"/>
          </a:p>
          <a:p>
            <a:pPr marL="0" indent="0" algn="ctr">
              <a:buNone/>
            </a:pPr>
            <a:r>
              <a:rPr lang="en-US" sz="2800" dirty="0"/>
              <a:t>Twitter: @</a:t>
            </a:r>
            <a:r>
              <a:rPr lang="en-US" sz="2800" dirty="0" err="1"/>
              <a:t>lippard</a:t>
            </a:r>
            <a:endParaRPr lang="en-US" sz="2800" dirty="0"/>
          </a:p>
          <a:p>
            <a:pPr marL="0" indent="0">
              <a:buNone/>
            </a:pPr>
            <a:endParaRPr lang="en-US" sz="28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31</a:t>
            </a:fld>
            <a:endParaRPr lang="en-US" dirty="0"/>
          </a:p>
        </p:txBody>
      </p:sp>
    </p:spTree>
    <p:extLst>
      <p:ext uri="{BB962C8B-B14F-4D97-AF65-F5344CB8AC3E}">
        <p14:creationId xmlns:p14="http://schemas.microsoft.com/office/powerpoint/2010/main" val="3462637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botnet?</a:t>
            </a:r>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414" y="4877902"/>
            <a:ext cx="6813142" cy="435918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151769" y="2815873"/>
            <a:ext cx="3675887" cy="623698"/>
          </a:xfrm>
          <a:prstGeom prst="rect">
            <a:avLst/>
          </a:prstGeom>
          <a:noFill/>
        </p:spPr>
        <p:txBody>
          <a:bodyPr wrap="square" lIns="129985" tIns="64993" rIns="129985" bIns="64993" rtlCol="0">
            <a:spAutoFit/>
          </a:bodyPr>
          <a:lstStyle/>
          <a:p>
            <a:r>
              <a:rPr lang="en-US" sz="3200" dirty="0" smtClean="0"/>
              <a:t>Traditional C&amp;C</a:t>
            </a:r>
            <a:endParaRPr lang="en-US" sz="3200" dirty="0"/>
          </a:p>
        </p:txBody>
      </p:sp>
      <p:sp>
        <p:nvSpPr>
          <p:cNvPr id="9" name="TextBox 8"/>
          <p:cNvSpPr txBox="1"/>
          <p:nvPr/>
        </p:nvSpPr>
        <p:spPr>
          <a:xfrm flipH="1">
            <a:off x="3714355" y="7256286"/>
            <a:ext cx="2393059" cy="685253"/>
          </a:xfrm>
          <a:prstGeom prst="rect">
            <a:avLst/>
          </a:prstGeom>
          <a:noFill/>
        </p:spPr>
        <p:txBody>
          <a:bodyPr wrap="square" lIns="129985" tIns="64993" rIns="129985" bIns="64993" rtlCol="0">
            <a:spAutoFit/>
          </a:bodyPr>
          <a:lstStyle/>
          <a:p>
            <a:r>
              <a:rPr lang="en-US" sz="3600" dirty="0" smtClean="0"/>
              <a:t>P2P C&amp;C</a:t>
            </a:r>
            <a:endParaRPr lang="en-US" sz="36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8627" y="1796261"/>
            <a:ext cx="6813142" cy="4359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679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What is a botnet?</a:t>
            </a:r>
            <a:endParaRPr lang="en-US" dirty="0"/>
          </a:p>
        </p:txBody>
      </p:sp>
      <p:sp>
        <p:nvSpPr>
          <p:cNvPr id="2" name="Content Placeholder 1"/>
          <p:cNvSpPr>
            <a:spLocks noGrp="1"/>
          </p:cNvSpPr>
          <p:nvPr>
            <p:ph idx="1"/>
          </p:nvPr>
        </p:nvSpPr>
        <p:spPr>
          <a:xfrm>
            <a:off x="650161" y="2274359"/>
            <a:ext cx="11702892" cy="5150569"/>
          </a:xfrm>
        </p:spPr>
        <p:txBody>
          <a:bodyPr>
            <a:normAutofit/>
          </a:bodyPr>
          <a:lstStyle/>
          <a:p>
            <a:pPr marL="0" indent="0">
              <a:buNone/>
            </a:pPr>
            <a:r>
              <a:rPr lang="en-US" sz="3200" dirty="0" smtClean="0"/>
              <a:t>Two general purposes of using botnets:</a:t>
            </a:r>
          </a:p>
          <a:p>
            <a:pPr marL="0" indent="0">
              <a:buNone/>
            </a:pPr>
            <a:endParaRPr lang="en-US" sz="3200" dirty="0" smtClean="0"/>
          </a:p>
          <a:p>
            <a:r>
              <a:rPr lang="en-US" sz="3200" dirty="0" smtClean="0"/>
              <a:t>Provide layers of separation/insulation between criminal actors and criminal acts.</a:t>
            </a:r>
          </a:p>
          <a:p>
            <a:r>
              <a:rPr lang="en-US" sz="3200" dirty="0" smtClean="0"/>
              <a:t>Provide a cloud computing platform for a wide variety of functions.</a:t>
            </a:r>
          </a:p>
          <a:p>
            <a:pPr marL="0" indent="0">
              <a:buNone/>
            </a:pPr>
            <a:endParaRPr lang="en-US" sz="3200" dirty="0"/>
          </a:p>
          <a:p>
            <a:pPr marL="0" indent="0">
              <a:buNone/>
            </a:pPr>
            <a:r>
              <a:rPr lang="en-US" sz="3200" dirty="0" smtClean="0"/>
              <a:t>Neither requires that there be anything of interest on victim computers.</a:t>
            </a:r>
            <a:endParaRPr lang="en-US" sz="32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5</a:t>
            </a:fld>
            <a:endParaRPr lang="en-US" dirty="0"/>
          </a:p>
        </p:txBody>
      </p:sp>
    </p:spTree>
    <p:extLst>
      <p:ext uri="{BB962C8B-B14F-4D97-AF65-F5344CB8AC3E}">
        <p14:creationId xmlns:p14="http://schemas.microsoft.com/office/powerpoint/2010/main" val="1495151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 Lifecycle</a:t>
            </a:r>
            <a:endParaRPr lang="en-US" dirty="0"/>
          </a:p>
        </p:txBody>
      </p:sp>
      <p:sp>
        <p:nvSpPr>
          <p:cNvPr id="2" name="Content Placeholder 1"/>
          <p:cNvSpPr>
            <a:spLocks noGrp="1"/>
          </p:cNvSpPr>
          <p:nvPr>
            <p:ph idx="1"/>
          </p:nvPr>
        </p:nvSpPr>
        <p:spPr>
          <a:xfrm>
            <a:off x="854065" y="2274357"/>
            <a:ext cx="4211711" cy="5306838"/>
          </a:xfrm>
        </p:spPr>
        <p:txBody>
          <a:bodyPr>
            <a:normAutofit/>
          </a:bodyPr>
          <a:lstStyle/>
          <a:p>
            <a:r>
              <a:rPr lang="en-US" sz="3600" dirty="0" smtClean="0"/>
              <a:t>Infection</a:t>
            </a:r>
          </a:p>
          <a:p>
            <a:r>
              <a:rPr lang="en-US" sz="3600" dirty="0" smtClean="0"/>
              <a:t>Control</a:t>
            </a:r>
          </a:p>
          <a:p>
            <a:r>
              <a:rPr lang="en-US" sz="3600" dirty="0" smtClean="0"/>
              <a:t>Commands</a:t>
            </a:r>
          </a:p>
          <a:p>
            <a:r>
              <a:rPr lang="en-US" sz="3600" dirty="0" smtClean="0"/>
              <a:t>Detection</a:t>
            </a:r>
          </a:p>
          <a:p>
            <a:r>
              <a:rPr lang="en-US" sz="3600" dirty="0" smtClean="0"/>
              <a:t>Notification</a:t>
            </a:r>
          </a:p>
          <a:p>
            <a:r>
              <a:rPr lang="en-US" sz="3600" dirty="0" smtClean="0"/>
              <a:t>Removal</a:t>
            </a:r>
          </a:p>
          <a:p>
            <a:pPr marL="0" indent="0">
              <a:buNone/>
            </a:pPr>
            <a:r>
              <a:rPr lang="en-US" sz="3600" dirty="0"/>
              <a:t> </a:t>
            </a:r>
            <a:r>
              <a:rPr lang="en-US" sz="3600" dirty="0" smtClean="0"/>
              <a:t>  (repeat)</a:t>
            </a:r>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6</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645" y="1949452"/>
            <a:ext cx="6826687" cy="5266936"/>
          </a:xfrm>
          <a:prstGeom prst="rect">
            <a:avLst/>
          </a:prstGeom>
        </p:spPr>
      </p:pic>
    </p:spTree>
    <p:extLst>
      <p:ext uri="{BB962C8B-B14F-4D97-AF65-F5344CB8AC3E}">
        <p14:creationId xmlns:p14="http://schemas.microsoft.com/office/powerpoint/2010/main" val="206500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Ecosphere</a:t>
            </a:r>
            <a:endParaRPr lang="en-US" dirty="0"/>
          </a:p>
        </p:txBody>
      </p:sp>
      <p:sp>
        <p:nvSpPr>
          <p:cNvPr id="2" name="Content Placeholder 1"/>
          <p:cNvSpPr>
            <a:spLocks noGrp="1"/>
          </p:cNvSpPr>
          <p:nvPr>
            <p:ph idx="1"/>
          </p:nvPr>
        </p:nvSpPr>
        <p:spPr>
          <a:xfrm>
            <a:off x="650161" y="1762295"/>
            <a:ext cx="11702892" cy="6432734"/>
          </a:xfrm>
        </p:spPr>
        <p:txBody>
          <a:bodyPr>
            <a:normAutofit fontScale="92500" lnSpcReduction="10000"/>
          </a:bodyPr>
          <a:lstStyle/>
          <a:p>
            <a:pPr marL="0" indent="0">
              <a:buNone/>
            </a:pPr>
            <a:r>
              <a:rPr lang="en-US" sz="3600" b="1" dirty="0" smtClean="0"/>
              <a:t>Social context: </a:t>
            </a:r>
            <a:r>
              <a:rPr lang="en-US" sz="3600" dirty="0" smtClean="0"/>
              <a:t>Botnets are created by human agents to achieve some purpose.  </a:t>
            </a:r>
          </a:p>
          <a:p>
            <a:pPr marL="0" indent="0">
              <a:buNone/>
            </a:pPr>
            <a:endParaRPr lang="en-US" sz="3600" b="1" dirty="0" smtClean="0"/>
          </a:p>
          <a:p>
            <a:pPr marL="0" indent="0">
              <a:buNone/>
            </a:pPr>
            <a:r>
              <a:rPr lang="en-US" sz="3600" b="1" dirty="0" smtClean="0"/>
              <a:t>Usually:</a:t>
            </a:r>
          </a:p>
          <a:p>
            <a:pPr marL="650001" lvl="1" indent="0">
              <a:buNone/>
            </a:pPr>
            <a:r>
              <a:rPr lang="en-US" sz="3600" dirty="0" smtClean="0"/>
              <a:t>1. Create botnet.</a:t>
            </a:r>
          </a:p>
          <a:p>
            <a:pPr marL="650001" lvl="1" indent="0">
              <a:buNone/>
            </a:pPr>
            <a:r>
              <a:rPr lang="en-US" sz="3600" dirty="0" smtClean="0"/>
              <a:t>2. ???</a:t>
            </a:r>
          </a:p>
          <a:p>
            <a:pPr marL="650001" lvl="1" indent="0">
              <a:buNone/>
            </a:pPr>
            <a:r>
              <a:rPr lang="en-US" sz="3600" dirty="0" smtClean="0"/>
              <a:t>3. Profit!</a:t>
            </a:r>
          </a:p>
          <a:p>
            <a:pPr lvl="1"/>
            <a:endParaRPr lang="en-US" sz="3600" dirty="0"/>
          </a:p>
          <a:p>
            <a:r>
              <a:rPr lang="en-US" sz="3600" dirty="0" smtClean="0"/>
              <a:t>What’s step 2?</a:t>
            </a:r>
          </a:p>
          <a:p>
            <a:r>
              <a:rPr lang="en-US" sz="3600" dirty="0" smtClean="0"/>
              <a:t>Do all of these steps need to be done by the same people?</a:t>
            </a:r>
          </a:p>
          <a:p>
            <a:r>
              <a:rPr lang="en-US" sz="3600" dirty="0" smtClean="0"/>
              <a:t>Who are these people?</a:t>
            </a:r>
            <a:endParaRPr lang="en-US" sz="36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7</a:t>
            </a:fld>
            <a:endParaRPr lang="en-US" dirty="0"/>
          </a:p>
        </p:txBody>
      </p:sp>
    </p:spTree>
    <p:extLst>
      <p:ext uri="{BB962C8B-B14F-4D97-AF65-F5344CB8AC3E}">
        <p14:creationId xmlns:p14="http://schemas.microsoft.com/office/powerpoint/2010/main" val="1228134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Ecosphere</a:t>
            </a:r>
            <a:endParaRPr lang="en-US" dirty="0"/>
          </a:p>
        </p:txBody>
      </p:sp>
      <p:sp>
        <p:nvSpPr>
          <p:cNvPr id="2" name="Content Placeholder 1"/>
          <p:cNvSpPr>
            <a:spLocks noGrp="1"/>
          </p:cNvSpPr>
          <p:nvPr>
            <p:ph idx="1"/>
          </p:nvPr>
        </p:nvSpPr>
        <p:spPr>
          <a:xfrm>
            <a:off x="433440" y="2014884"/>
            <a:ext cx="12027972" cy="6541036"/>
          </a:xfrm>
        </p:spPr>
        <p:txBody>
          <a:bodyPr/>
          <a:lstStyle/>
          <a:p>
            <a:pPr marL="0" indent="0">
              <a:buNone/>
            </a:pPr>
            <a:r>
              <a:rPr lang="en-US" dirty="0" smtClean="0"/>
              <a:t>Some roles for division of criminal labor:</a:t>
            </a:r>
          </a:p>
          <a:p>
            <a:pPr lvl="1">
              <a:buFont typeface="Arial" pitchFamily="34" charset="0"/>
              <a:buChar char="•"/>
            </a:pPr>
            <a:r>
              <a:rPr lang="en-US" sz="3200" dirty="0" smtClean="0"/>
              <a:t>Exploit/exploit </a:t>
            </a:r>
            <a:r>
              <a:rPr lang="en-US" sz="3200" dirty="0"/>
              <a:t>pack </a:t>
            </a:r>
            <a:r>
              <a:rPr lang="en-US" sz="3200" dirty="0" smtClean="0"/>
              <a:t>developer</a:t>
            </a:r>
          </a:p>
          <a:p>
            <a:pPr lvl="1">
              <a:buFont typeface="Arial" pitchFamily="34" charset="0"/>
              <a:buChar char="•"/>
            </a:pPr>
            <a:r>
              <a:rPr lang="en-US" sz="3200" dirty="0" smtClean="0"/>
              <a:t>Botherder/admin </a:t>
            </a:r>
            <a:r>
              <a:rPr lang="en-US" sz="3200" dirty="0"/>
              <a:t>(manages </a:t>
            </a:r>
            <a:r>
              <a:rPr lang="en-US" sz="3200" dirty="0" smtClean="0"/>
              <a:t>botnet)</a:t>
            </a:r>
          </a:p>
          <a:p>
            <a:pPr lvl="1">
              <a:buFont typeface="Arial" pitchFamily="34" charset="0"/>
              <a:buChar char="•"/>
            </a:pPr>
            <a:r>
              <a:rPr lang="en-US" sz="3200" dirty="0" smtClean="0"/>
              <a:t>Seller </a:t>
            </a:r>
            <a:r>
              <a:rPr lang="en-US" sz="3200" dirty="0"/>
              <a:t>(drives traffic to exploit sites, paid per </a:t>
            </a:r>
            <a:r>
              <a:rPr lang="en-US" sz="3200" dirty="0" smtClean="0"/>
              <a:t>infection)</a:t>
            </a:r>
          </a:p>
          <a:p>
            <a:pPr lvl="1">
              <a:buFont typeface="Arial" pitchFamily="34" charset="0"/>
              <a:buChar char="•"/>
            </a:pPr>
            <a:r>
              <a:rPr lang="en-US" sz="3200" dirty="0" smtClean="0"/>
              <a:t>Spammer </a:t>
            </a:r>
            <a:r>
              <a:rPr lang="en-US" sz="3200" dirty="0"/>
              <a:t>(</a:t>
            </a:r>
            <a:r>
              <a:rPr lang="en-US" sz="3200" dirty="0" smtClean="0"/>
              <a:t>sender)</a:t>
            </a:r>
          </a:p>
          <a:p>
            <a:pPr lvl="1">
              <a:buFont typeface="Arial" pitchFamily="34" charset="0"/>
              <a:buChar char="•"/>
            </a:pPr>
            <a:r>
              <a:rPr lang="en-US" sz="3200" dirty="0" smtClean="0"/>
              <a:t>Sponsor </a:t>
            </a:r>
            <a:r>
              <a:rPr lang="en-US" sz="3200" dirty="0"/>
              <a:t>(spam ad </a:t>
            </a:r>
            <a:r>
              <a:rPr lang="en-US" sz="3200" dirty="0" smtClean="0"/>
              <a:t>buyer)</a:t>
            </a:r>
          </a:p>
          <a:p>
            <a:pPr lvl="1">
              <a:buFont typeface="Arial" pitchFamily="34" charset="0"/>
              <a:buChar char="•"/>
            </a:pPr>
            <a:r>
              <a:rPr lang="en-US" sz="3200" dirty="0" smtClean="0"/>
              <a:t>Phisher</a:t>
            </a:r>
            <a:endParaRPr lang="en-US" sz="3200" dirty="0"/>
          </a:p>
          <a:p>
            <a:pPr lvl="1">
              <a:buFont typeface="Arial" pitchFamily="34" charset="0"/>
              <a:buChar char="•"/>
            </a:pPr>
            <a:r>
              <a:rPr lang="en-US" sz="3200" dirty="0" smtClean="0"/>
              <a:t>Carder </a:t>
            </a:r>
            <a:r>
              <a:rPr lang="en-US" sz="3200" dirty="0"/>
              <a:t>(trades in card data/makes </a:t>
            </a:r>
            <a:r>
              <a:rPr lang="en-US" sz="3200" dirty="0" smtClean="0"/>
              <a:t>counterfeits)</a:t>
            </a:r>
          </a:p>
          <a:p>
            <a:pPr lvl="1">
              <a:buFont typeface="Arial" pitchFamily="34" charset="0"/>
              <a:buChar char="•"/>
            </a:pPr>
            <a:r>
              <a:rPr lang="en-US" sz="3200" dirty="0" smtClean="0"/>
              <a:t>Casher </a:t>
            </a:r>
            <a:r>
              <a:rPr lang="en-US" sz="3200" dirty="0"/>
              <a:t>(takes out </a:t>
            </a:r>
            <a:r>
              <a:rPr lang="en-US" sz="3200" dirty="0" smtClean="0"/>
              <a:t>cash)</a:t>
            </a:r>
          </a:p>
          <a:p>
            <a:pPr lvl="1">
              <a:buFont typeface="Arial" pitchFamily="34" charset="0"/>
              <a:buChar char="•"/>
            </a:pPr>
            <a:r>
              <a:rPr lang="en-US" sz="3200" dirty="0" smtClean="0"/>
              <a:t>Reshippers </a:t>
            </a:r>
            <a:r>
              <a:rPr lang="en-US" sz="3200" dirty="0"/>
              <a:t>(stolen good/cash laundering--WFH/GTJ)</a:t>
            </a:r>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8</a:t>
            </a:fld>
            <a:endParaRPr lang="en-US" dirty="0"/>
          </a:p>
        </p:txBody>
      </p:sp>
    </p:spTree>
    <p:extLst>
      <p:ext uri="{BB962C8B-B14F-4D97-AF65-F5344CB8AC3E}">
        <p14:creationId xmlns:p14="http://schemas.microsoft.com/office/powerpoint/2010/main" val="33460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Overview</a:t>
            </a:r>
            <a:endParaRPr lang="en-US" dirty="0"/>
          </a:p>
        </p:txBody>
      </p:sp>
      <p:sp>
        <p:nvSpPr>
          <p:cNvPr id="2" name="Content Placeholder 1"/>
          <p:cNvSpPr>
            <a:spLocks noGrp="1"/>
          </p:cNvSpPr>
          <p:nvPr>
            <p:ph idx="1"/>
          </p:nvPr>
        </p:nvSpPr>
        <p:spPr>
          <a:xfrm>
            <a:off x="433440" y="1813716"/>
            <a:ext cx="9826128" cy="7739492"/>
          </a:xfrm>
        </p:spPr>
        <p:txBody>
          <a:bodyPr>
            <a:normAutofit fontScale="92500" lnSpcReduction="10000"/>
          </a:bodyPr>
          <a:lstStyle/>
          <a:p>
            <a:pPr marL="0" indent="0">
              <a:buNone/>
            </a:pPr>
            <a:r>
              <a:rPr lang="en-US" dirty="0"/>
              <a:t>The convergence of DDoS tools, IRC bots, P2P software, worms, and SaaS = modern </a:t>
            </a:r>
            <a:r>
              <a:rPr lang="en-US" dirty="0" smtClean="0"/>
              <a:t>botnets</a:t>
            </a:r>
            <a:endParaRPr lang="en-US" dirty="0"/>
          </a:p>
          <a:p>
            <a:endParaRPr lang="en-US" sz="2600" b="1" dirty="0"/>
          </a:p>
          <a:p>
            <a:r>
              <a:rPr lang="en-US" sz="2600" b="1" dirty="0"/>
              <a:t>Early 1990s: IRC channel bots </a:t>
            </a:r>
            <a:r>
              <a:rPr lang="en-US" sz="2600" dirty="0"/>
              <a:t>(e.g., eggdrop, mIRCscripts, ComBot, etc.).</a:t>
            </a:r>
          </a:p>
          <a:p>
            <a:r>
              <a:rPr lang="en-US" sz="2600" b="1" dirty="0"/>
              <a:t>Late 1990s: Denial of service tools </a:t>
            </a:r>
            <a:r>
              <a:rPr lang="en-US" sz="2600" dirty="0"/>
              <a:t>(e.g., Trinoo, Tribal Flood Network, Stacheldraht, Shaft, etc.). Peer-to-peer </a:t>
            </a:r>
            <a:r>
              <a:rPr lang="en-US" sz="2600" dirty="0" smtClean="0"/>
              <a:t>file sharing </a:t>
            </a:r>
            <a:r>
              <a:rPr lang="en-US" sz="2600" dirty="0"/>
              <a:t>tools.</a:t>
            </a:r>
          </a:p>
          <a:p>
            <a:r>
              <a:rPr lang="en-US" sz="2600" b="1" dirty="0"/>
              <a:t>2000: Merger of DDoStools, worms, and rootkits </a:t>
            </a:r>
            <a:r>
              <a:rPr lang="en-US" sz="2600" dirty="0"/>
              <a:t>(e.g., Stacheldraht+t0rnkit+Ramen worm; Lion worm+TFN2K).</a:t>
            </a:r>
          </a:p>
          <a:p>
            <a:r>
              <a:rPr lang="en-US" sz="2600" b="1" dirty="0"/>
              <a:t>2002: IRC-controlled bots implementing DDoS attacks.</a:t>
            </a:r>
            <a:endParaRPr lang="en-US" sz="2600" dirty="0"/>
          </a:p>
          <a:p>
            <a:r>
              <a:rPr lang="en-US" sz="2600" b="1" dirty="0"/>
              <a:t>2003: IRC-controlled bots spread with worms and viruses, fully implementing DDoS, spyware, malware distribution activity. First P2P bots (Sinit, WASTE).</a:t>
            </a:r>
            <a:endParaRPr lang="en-US" sz="2600" dirty="0"/>
          </a:p>
          <a:p>
            <a:r>
              <a:rPr lang="en-US" sz="2600" dirty="0"/>
              <a:t>(Dave Dittrich, “Invasion Force,” </a:t>
            </a:r>
            <a:r>
              <a:rPr lang="en-US" sz="2600" i="1" dirty="0"/>
              <a:t>Information Security</a:t>
            </a:r>
            <a:r>
              <a:rPr lang="en-US" sz="2600" dirty="0"/>
              <a:t>, March 2005, p. 30)</a:t>
            </a:r>
          </a:p>
          <a:p>
            <a:r>
              <a:rPr lang="en-US" sz="2600" b="1" dirty="0"/>
              <a:t>2003-present: Botnets used as a criminal tool for extortion, fraud, identity theft, computer crime, spam, and phishing.</a:t>
            </a:r>
            <a:endParaRPr lang="en-US" sz="2600" dirty="0"/>
          </a:p>
          <a:p>
            <a:pPr lvl="1"/>
            <a:endParaRPr lang="en-US" sz="26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9</a:t>
            </a:fld>
            <a:endParaRPr lang="en-US" dirty="0"/>
          </a:p>
        </p:txBody>
      </p:sp>
    </p:spTree>
    <p:extLst>
      <p:ext uri="{BB962C8B-B14F-4D97-AF65-F5344CB8AC3E}">
        <p14:creationId xmlns:p14="http://schemas.microsoft.com/office/powerpoint/2010/main" val="132297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urit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Security slides</Template>
  <TotalTime>460</TotalTime>
  <Words>4931</Words>
  <Application>Microsoft Office PowerPoint</Application>
  <PresentationFormat>Custom</PresentationFormat>
  <Paragraphs>611</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Security slides</vt:lpstr>
      <vt:lpstr>Criminals in the Cloud:                  Past, Present, and Future</vt:lpstr>
      <vt:lpstr>Agenda</vt:lpstr>
      <vt:lpstr>What is a botnet?</vt:lpstr>
      <vt:lpstr>What is a botnet?</vt:lpstr>
      <vt:lpstr>What is a botnet?</vt:lpstr>
      <vt:lpstr>Bot Lifecycle</vt:lpstr>
      <vt:lpstr>Botnet Ecosphere</vt:lpstr>
      <vt:lpstr>Botnet Ecosphere</vt:lpstr>
      <vt:lpstr>Botnet Evolution: Overview</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Present Day</vt:lpstr>
      <vt:lpstr>Botnet Evolution: Present Day</vt:lpstr>
      <vt:lpstr>Defense</vt:lpstr>
      <vt:lpstr>Defense</vt:lpstr>
      <vt:lpstr>Defense</vt:lpstr>
      <vt:lpstr>Defense</vt:lpstr>
      <vt:lpstr>Defense</vt:lpstr>
      <vt:lpstr>Offense</vt:lpstr>
      <vt:lpstr>Offense: Track &amp; Takeover</vt:lpstr>
      <vt:lpstr>Future</vt:lpstr>
      <vt:lpstr>Q&amp;A</vt:lpstr>
    </vt:vector>
  </TitlesOfParts>
  <Company>O'Gara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Mikey Mann</dc:creator>
  <cp:lastModifiedBy>Lippard, James</cp:lastModifiedBy>
  <cp:revision>26</cp:revision>
  <dcterms:created xsi:type="dcterms:W3CDTF">2012-04-05T15:07:16Z</dcterms:created>
  <dcterms:modified xsi:type="dcterms:W3CDTF">2012-04-25T15:47:36Z</dcterms:modified>
</cp:coreProperties>
</file>